
<file path=[Content_Types].xml><?xml version="1.0" encoding="utf-8"?>
<Types xmlns="http://schemas.openxmlformats.org/package/2006/content-types">
  <Default Extension="jpeg" ContentType="image/jpeg"/>
  <Default Extension="jpg" ContentType="application/octet-stream"/>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AEBA41"/>
    <a:srgbClr val="247BA0"/>
    <a:srgbClr val="404040"/>
    <a:srgbClr val="7F7F7F"/>
    <a:srgbClr val="E820DE"/>
    <a:srgbClr val="84CD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80" d="100"/>
          <a:sy n="80" d="100"/>
        </p:scale>
        <p:origin x="1896" y="-1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hyperlink" Target="https://coast.noaa.gov/nerrs/" TargetMode="External"/><Relationship Id="rId5" Type="http://schemas.openxmlformats.org/officeDocument/2006/relationships/image" Target="../media/image20.png"/><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ge One">
    <p:spTree>
      <p:nvGrpSpPr>
        <p:cNvPr id="1" name=""/>
        <p:cNvGrpSpPr/>
        <p:nvPr/>
      </p:nvGrpSpPr>
      <p:grpSpPr>
        <a:xfrm>
          <a:off x="0" y="0"/>
          <a:ext cx="0" cy="0"/>
          <a:chOff x="0" y="0"/>
          <a:chExt cx="0" cy="0"/>
        </a:xfrm>
      </p:grpSpPr>
      <p:sp>
        <p:nvSpPr>
          <p:cNvPr id="42" name="img_storm">
            <a:extLst>
              <a:ext uri="{FF2B5EF4-FFF2-40B4-BE49-F238E27FC236}">
                <a16:creationId xmlns:a16="http://schemas.microsoft.com/office/drawing/2014/main" id="{E3BDF2A2-ABBA-45CD-B312-48750B671577}"/>
              </a:ext>
            </a:extLst>
          </p:cNvPr>
          <p:cNvSpPr>
            <a:spLocks noGrp="1"/>
          </p:cNvSpPr>
          <p:nvPr>
            <p:ph type="pic" sz="quarter" idx="17" hasCustomPrompt="1"/>
          </p:nvPr>
        </p:nvSpPr>
        <p:spPr>
          <a:xfrm>
            <a:off x="1739339" y="1273036"/>
            <a:ext cx="6035040" cy="4389120"/>
          </a:xfrm>
          <a:prstGeom prst="rect">
            <a:avLst/>
          </a:prstGeom>
        </p:spPr>
        <p:txBody>
          <a:bodyPr anchor="ctr" anchorCtr="0"/>
          <a:lstStyle>
            <a:lvl1pPr marL="0" indent="0" algn="ctr">
              <a:buFontTx/>
              <a:buNone/>
              <a:defRPr sz="1800">
                <a:solidFill>
                  <a:schemeClr val="bg1">
                    <a:lumMod val="85000"/>
                  </a:schemeClr>
                </a:solidFill>
              </a:defRPr>
            </a:lvl1pPr>
          </a:lstStyle>
          <a:p>
            <a:r>
              <a:rPr lang="en-US" dirty="0"/>
              <a:t>Picture</a:t>
            </a:r>
          </a:p>
        </p:txBody>
      </p:sp>
      <p:sp>
        <p:nvSpPr>
          <p:cNvPr id="7" name="Rectangle 6">
            <a:extLst>
              <a:ext uri="{FF2B5EF4-FFF2-40B4-BE49-F238E27FC236}">
                <a16:creationId xmlns:a16="http://schemas.microsoft.com/office/drawing/2014/main" id="{B25475F8-A647-4D1F-A691-2446014313D2}"/>
              </a:ext>
            </a:extLst>
          </p:cNvPr>
          <p:cNvSpPr/>
          <p:nvPr userDrawn="1"/>
        </p:nvSpPr>
        <p:spPr>
          <a:xfrm>
            <a:off x="0" y="2139"/>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274320" rIns="640080" rtlCol="0" anchor="t" anchorCtr="0"/>
          <a:lstStyle/>
          <a:p>
            <a:pPr algn="r"/>
            <a:endParaRPr lang="en-US" sz="44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08F4779C-4060-4089-9D55-BC0FAED2B04A}"/>
              </a:ext>
            </a:extLst>
          </p:cNvPr>
          <p:cNvSpPr/>
          <p:nvPr userDrawn="1"/>
        </p:nvSpPr>
        <p:spPr>
          <a:xfrm>
            <a:off x="0" y="5543052"/>
            <a:ext cx="7772400" cy="310896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a16="http://schemas.microsoft.com/office/drawing/2014/main" id="{02EE81C6-1FA4-4A33-89BC-989259F01244}"/>
              </a:ext>
            </a:extLst>
          </p:cNvPr>
          <p:cNvGrpSpPr/>
          <p:nvPr userDrawn="1"/>
        </p:nvGrpSpPr>
        <p:grpSpPr>
          <a:xfrm>
            <a:off x="4488463" y="282606"/>
            <a:ext cx="848238" cy="182880"/>
            <a:chOff x="1576039" y="423746"/>
            <a:chExt cx="848238" cy="182880"/>
          </a:xfrm>
        </p:grpSpPr>
        <p:sp>
          <p:nvSpPr>
            <p:cNvPr id="21" name="Oval 20">
              <a:extLst>
                <a:ext uri="{FF2B5EF4-FFF2-40B4-BE49-F238E27FC236}">
                  <a16:creationId xmlns:a16="http://schemas.microsoft.com/office/drawing/2014/main" id="{F9EDB051-8DF5-45E4-A598-32EAA0F97601}"/>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03CBEE-E6B1-4F95-8454-0CC3F522E42A}"/>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C88C13D-F134-4859-8D47-0B5241FB62C7}"/>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D55358B1-C4B3-4F2F-BD75-B1EDD2B7DD77}"/>
              </a:ext>
            </a:extLst>
          </p:cNvPr>
          <p:cNvGrpSpPr/>
          <p:nvPr userDrawn="1"/>
        </p:nvGrpSpPr>
        <p:grpSpPr>
          <a:xfrm>
            <a:off x="226278" y="5954872"/>
            <a:ext cx="7301462" cy="1103622"/>
            <a:chOff x="268613" y="6014145"/>
            <a:chExt cx="7301462" cy="1103622"/>
          </a:xfrm>
        </p:grpSpPr>
        <p:pic>
          <p:nvPicPr>
            <p:cNvPr id="12" name="Picture 11">
              <a:extLst>
                <a:ext uri="{FF2B5EF4-FFF2-40B4-BE49-F238E27FC236}">
                  <a16:creationId xmlns:a16="http://schemas.microsoft.com/office/drawing/2014/main" id="{238B4400-ABDB-417E-8CBC-8BDC92D06B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4625" y="6014145"/>
              <a:ext cx="1097280" cy="1097280"/>
            </a:xfrm>
            <a:prstGeom prst="rect">
              <a:avLst/>
            </a:prstGeom>
          </p:spPr>
        </p:pic>
        <p:pic>
          <p:nvPicPr>
            <p:cNvPr id="13" name="Picture 12">
              <a:extLst>
                <a:ext uri="{FF2B5EF4-FFF2-40B4-BE49-F238E27FC236}">
                  <a16:creationId xmlns:a16="http://schemas.microsoft.com/office/drawing/2014/main" id="{46CD056F-CD70-4668-A7AE-F3E948FE5A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184" y="6018443"/>
              <a:ext cx="1097280" cy="1097280"/>
            </a:xfrm>
            <a:prstGeom prst="rect">
              <a:avLst/>
            </a:prstGeom>
          </p:spPr>
        </p:pic>
        <p:pic>
          <p:nvPicPr>
            <p:cNvPr id="15" name="Picture 14">
              <a:extLst>
                <a:ext uri="{FF2B5EF4-FFF2-40B4-BE49-F238E27FC236}">
                  <a16:creationId xmlns:a16="http://schemas.microsoft.com/office/drawing/2014/main" id="{0842E605-3C91-433A-BFDC-BA3A30287B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613" y="6016541"/>
              <a:ext cx="1097280" cy="1097280"/>
            </a:xfrm>
            <a:prstGeom prst="rect">
              <a:avLst/>
            </a:prstGeom>
          </p:spPr>
        </p:pic>
        <p:sp>
          <p:nvSpPr>
            <p:cNvPr id="16" name="TextBox 15">
              <a:extLst>
                <a:ext uri="{FF2B5EF4-FFF2-40B4-BE49-F238E27FC236}">
                  <a16:creationId xmlns:a16="http://schemas.microsoft.com/office/drawing/2014/main" id="{7B26D706-B6BC-435F-99EB-12DAD796A04F}"/>
                </a:ext>
              </a:extLst>
            </p:cNvPr>
            <p:cNvSpPr txBox="1"/>
            <p:nvPr/>
          </p:nvSpPr>
          <p:spPr>
            <a:xfrm>
              <a:off x="1423375" y="6372579"/>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7" name="TextBox 16">
              <a:extLst>
                <a:ext uri="{FF2B5EF4-FFF2-40B4-BE49-F238E27FC236}">
                  <a16:creationId xmlns:a16="http://schemas.microsoft.com/office/drawing/2014/main" id="{DE79A2ED-E0D3-40C1-A9FA-4494690183EF}"/>
                </a:ext>
              </a:extLst>
            </p:cNvPr>
            <p:cNvSpPr txBox="1"/>
            <p:nvPr/>
          </p:nvSpPr>
          <p:spPr>
            <a:xfrm>
              <a:off x="2993154" y="6373388"/>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8" name="TextBox 17">
              <a:extLst>
                <a:ext uri="{FF2B5EF4-FFF2-40B4-BE49-F238E27FC236}">
                  <a16:creationId xmlns:a16="http://schemas.microsoft.com/office/drawing/2014/main" id="{9B16D6B0-A51C-40BD-B3C1-C14B5D416C15}"/>
                </a:ext>
              </a:extLst>
            </p:cNvPr>
            <p:cNvSpPr txBox="1"/>
            <p:nvPr/>
          </p:nvSpPr>
          <p:spPr>
            <a:xfrm>
              <a:off x="4542071" y="6374275"/>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11" name="Picture 10" descr="Logo, icon&#10;&#10;Description automatically generated">
              <a:extLst>
                <a:ext uri="{FF2B5EF4-FFF2-40B4-BE49-F238E27FC236}">
                  <a16:creationId xmlns:a16="http://schemas.microsoft.com/office/drawing/2014/main" id="{46BDA720-1BB2-473B-A862-38B8FD7A93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0259" y="6020487"/>
              <a:ext cx="1097280" cy="1097280"/>
            </a:xfrm>
            <a:prstGeom prst="rect">
              <a:avLst/>
            </a:prstGeom>
          </p:spPr>
        </p:pic>
        <p:sp>
          <p:nvSpPr>
            <p:cNvPr id="24" name="TextBox 23">
              <a:extLst>
                <a:ext uri="{FF2B5EF4-FFF2-40B4-BE49-F238E27FC236}">
                  <a16:creationId xmlns:a16="http://schemas.microsoft.com/office/drawing/2014/main" id="{019602B7-1DE5-4123-B6B6-F2CFC57BEE6C}"/>
                </a:ext>
              </a:extLst>
            </p:cNvPr>
            <p:cNvSpPr txBox="1"/>
            <p:nvPr/>
          </p:nvSpPr>
          <p:spPr>
            <a:xfrm>
              <a:off x="6095512" y="6372324"/>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25" name="Picture 24" descr="Logo, icon&#10;&#10;Description automatically generated">
              <a:extLst>
                <a:ext uri="{FF2B5EF4-FFF2-40B4-BE49-F238E27FC236}">
                  <a16:creationId xmlns:a16="http://schemas.microsoft.com/office/drawing/2014/main" id="{0254A44B-F529-4C7D-9D22-26CDB2F8DE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2795" y="6019215"/>
              <a:ext cx="1097280" cy="1097280"/>
            </a:xfrm>
            <a:prstGeom prst="rect">
              <a:avLst/>
            </a:prstGeom>
          </p:spPr>
        </p:pic>
      </p:grpSp>
      <p:sp>
        <p:nvSpPr>
          <p:cNvPr id="32" name="Rounded Rectangle 15">
            <a:extLst>
              <a:ext uri="{FF2B5EF4-FFF2-40B4-BE49-F238E27FC236}">
                <a16:creationId xmlns:a16="http://schemas.microsoft.com/office/drawing/2014/main" id="{3BC7AC82-782E-48E0-B12A-B08A26CD8F24}"/>
              </a:ext>
            </a:extLst>
          </p:cNvPr>
          <p:cNvSpPr/>
          <p:nvPr userDrawn="1"/>
        </p:nvSpPr>
        <p:spPr>
          <a:xfrm>
            <a:off x="109728" y="2484035"/>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3" name="Rounded Rectangle 16">
            <a:extLst>
              <a:ext uri="{FF2B5EF4-FFF2-40B4-BE49-F238E27FC236}">
                <a16:creationId xmlns:a16="http://schemas.microsoft.com/office/drawing/2014/main" id="{5FB62143-372F-40A2-A4E6-98AD6A0CA96A}"/>
              </a:ext>
            </a:extLst>
          </p:cNvPr>
          <p:cNvSpPr/>
          <p:nvPr userDrawn="1"/>
        </p:nvSpPr>
        <p:spPr>
          <a:xfrm>
            <a:off x="109022" y="350037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4" name="Rounded Rectangle 17">
            <a:extLst>
              <a:ext uri="{FF2B5EF4-FFF2-40B4-BE49-F238E27FC236}">
                <a16:creationId xmlns:a16="http://schemas.microsoft.com/office/drawing/2014/main" id="{BEBAE4BD-9A76-4778-8216-BF674F849D80}"/>
              </a:ext>
            </a:extLst>
          </p:cNvPr>
          <p:cNvSpPr/>
          <p:nvPr userDrawn="1"/>
        </p:nvSpPr>
        <p:spPr>
          <a:xfrm>
            <a:off x="109022" y="452309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sp>
        <p:nvSpPr>
          <p:cNvPr id="35" name="Rounded Rectangle 18">
            <a:extLst>
              <a:ext uri="{FF2B5EF4-FFF2-40B4-BE49-F238E27FC236}">
                <a16:creationId xmlns:a16="http://schemas.microsoft.com/office/drawing/2014/main" id="{0B91F503-FAF8-4215-9C25-DDB7243331CF}"/>
              </a:ext>
            </a:extLst>
          </p:cNvPr>
          <p:cNvSpPr/>
          <p:nvPr userDrawn="1"/>
        </p:nvSpPr>
        <p:spPr>
          <a:xfrm>
            <a:off x="109728" y="1467700"/>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64008"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pic>
        <p:nvPicPr>
          <p:cNvPr id="36" name="Picture 35" descr="Text&#10;&#10;Description automatically generated with low confidence">
            <a:extLst>
              <a:ext uri="{FF2B5EF4-FFF2-40B4-BE49-F238E27FC236}">
                <a16:creationId xmlns:a16="http://schemas.microsoft.com/office/drawing/2014/main" id="{346F7AD8-BF5C-4E4D-91A9-8EBA16118EA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940983" y="8795425"/>
            <a:ext cx="1620168" cy="822960"/>
          </a:xfrm>
          <a:prstGeom prst="rect">
            <a:avLst/>
          </a:prstGeom>
        </p:spPr>
      </p:pic>
      <p:pic>
        <p:nvPicPr>
          <p:cNvPr id="37" name="Picture 36" descr="Graphical user interface, text&#10;&#10;Description automatically generated">
            <a:extLst>
              <a:ext uri="{FF2B5EF4-FFF2-40B4-BE49-F238E27FC236}">
                <a16:creationId xmlns:a16="http://schemas.microsoft.com/office/drawing/2014/main" id="{FA86D7B6-66CC-4892-B545-2CA7D52599B1}"/>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737446" y="8774256"/>
            <a:ext cx="2835315" cy="640080"/>
          </a:xfrm>
          <a:prstGeom prst="rect">
            <a:avLst/>
          </a:prstGeom>
        </p:spPr>
      </p:pic>
      <p:pic>
        <p:nvPicPr>
          <p:cNvPr id="38" name="Picture 37" descr="A picture containing logo&#10;&#10;Description automatically generated">
            <a:extLst>
              <a:ext uri="{FF2B5EF4-FFF2-40B4-BE49-F238E27FC236}">
                <a16:creationId xmlns:a16="http://schemas.microsoft.com/office/drawing/2014/main" id="{7EFE4D2F-B04E-48D1-89C2-C3395451EF5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45843" y="8741194"/>
            <a:ext cx="1645920" cy="822960"/>
          </a:xfrm>
          <a:prstGeom prst="rect">
            <a:avLst/>
          </a:prstGeom>
        </p:spPr>
      </p:pic>
      <p:sp>
        <p:nvSpPr>
          <p:cNvPr id="6" name="txt_event_ttl">
            <a:extLst>
              <a:ext uri="{FF2B5EF4-FFF2-40B4-BE49-F238E27FC236}">
                <a16:creationId xmlns:a16="http://schemas.microsoft.com/office/drawing/2014/main" id="{333C99C2-734E-40AA-B27E-E4D7E60C1793}"/>
              </a:ext>
            </a:extLst>
          </p:cNvPr>
          <p:cNvSpPr>
            <a:spLocks noGrp="1"/>
          </p:cNvSpPr>
          <p:nvPr>
            <p:ph type="body" sz="quarter" idx="10" hasCustomPrompt="1"/>
          </p:nvPr>
        </p:nvSpPr>
        <p:spPr>
          <a:xfrm>
            <a:off x="0" y="452799"/>
            <a:ext cx="7772400" cy="914400"/>
          </a:xfrm>
          <a:prstGeom prst="rect">
            <a:avLst/>
          </a:prstGeom>
        </p:spPr>
        <p:txBody>
          <a:bodyPr wrap="none" lIns="457200" tIns="91440" rIns="640080" bIns="182880" anchor="b" anchorCtr="0">
            <a:normAutofit/>
          </a:bodyPr>
          <a:lstStyle>
            <a:lvl1pPr marL="0" indent="0" algn="r">
              <a:lnSpc>
                <a:spcPct val="100000"/>
              </a:lnSpc>
              <a:spcBef>
                <a:spcPts val="0"/>
              </a:spcBef>
              <a:buFontTx/>
              <a:buNone/>
              <a:defRPr sz="4400">
                <a:solidFill>
                  <a:schemeClr val="bg1"/>
                </a:solidFill>
                <a:latin typeface="Segoe UI" panose="020B0502040204020203" pitchFamily="34" charset="0"/>
                <a:cs typeface="Segoe UI" panose="020B0502040204020203" pitchFamily="34" charset="0"/>
              </a:defRPr>
            </a:lvl1pPr>
            <a:lvl2pPr marL="388620" indent="0">
              <a:buNone/>
              <a:defRPr/>
            </a:lvl2pPr>
          </a:lstStyle>
          <a:p>
            <a:pPr lvl="0"/>
            <a:r>
              <a:rPr lang="en-US" dirty="0"/>
              <a:t>CLICK TO EDIT</a:t>
            </a:r>
          </a:p>
        </p:txBody>
      </p:sp>
      <p:sp>
        <p:nvSpPr>
          <p:cNvPr id="10" name="txt_event_date">
            <a:extLst>
              <a:ext uri="{FF2B5EF4-FFF2-40B4-BE49-F238E27FC236}">
                <a16:creationId xmlns:a16="http://schemas.microsoft.com/office/drawing/2014/main" id="{FB7A2F8A-B8C8-4149-9D15-C1F26B5099F5}"/>
              </a:ext>
            </a:extLst>
          </p:cNvPr>
          <p:cNvSpPr>
            <a:spLocks noGrp="1"/>
          </p:cNvSpPr>
          <p:nvPr>
            <p:ph type="body" sz="quarter" idx="11" hasCustomPrompt="1"/>
          </p:nvPr>
        </p:nvSpPr>
        <p:spPr>
          <a:xfrm>
            <a:off x="5336701" y="191166"/>
            <a:ext cx="2468880" cy="365760"/>
          </a:xfrm>
          <a:prstGeom prst="rect">
            <a:avLst/>
          </a:prstGeom>
        </p:spPr>
        <p:txBody>
          <a:bodyPr rIns="640080" bIns="91440" anchor="b" anchorCtr="0"/>
          <a:lstStyle>
            <a:lvl1pPr marL="0" indent="0" algn="r">
              <a:lnSpc>
                <a:spcPct val="100000"/>
              </a:lnSpc>
              <a:spcBef>
                <a:spcPts val="0"/>
              </a:spcBef>
              <a:buFontTx/>
              <a:buNone/>
              <a:defRPr sz="12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9" name="img_resrv_logo">
            <a:extLst>
              <a:ext uri="{FF2B5EF4-FFF2-40B4-BE49-F238E27FC236}">
                <a16:creationId xmlns:a16="http://schemas.microsoft.com/office/drawing/2014/main" id="{B3C91309-2227-4FAA-B98B-F2BD9014B934}"/>
              </a:ext>
            </a:extLst>
          </p:cNvPr>
          <p:cNvSpPr>
            <a:spLocks noGrp="1"/>
          </p:cNvSpPr>
          <p:nvPr>
            <p:ph type="pic" sz="quarter" idx="12"/>
          </p:nvPr>
        </p:nvSpPr>
        <p:spPr>
          <a:xfrm>
            <a:off x="1963483" y="8780383"/>
            <a:ext cx="822960" cy="822960"/>
          </a:xfrm>
          <a:prstGeom prst="rect">
            <a:avLst/>
          </a:prstGeom>
        </p:spPr>
        <p:txBody>
          <a:bodyPr anchor="ctr" anchorCtr="0"/>
          <a:lstStyle>
            <a:lvl1pPr marL="0" indent="0" algn="ctr">
              <a:buFontTx/>
              <a:buNone/>
              <a:defRPr sz="1200">
                <a:solidFill>
                  <a:schemeClr val="bg1">
                    <a:lumMod val="85000"/>
                  </a:schemeClr>
                </a:solidFill>
              </a:defRPr>
            </a:lvl1pPr>
          </a:lstStyle>
          <a:p>
            <a:endParaRPr lang="en-US" dirty="0"/>
          </a:p>
        </p:txBody>
      </p:sp>
      <p:sp>
        <p:nvSpPr>
          <p:cNvPr id="27" name="txt_data_src">
            <a:extLst>
              <a:ext uri="{FF2B5EF4-FFF2-40B4-BE49-F238E27FC236}">
                <a16:creationId xmlns:a16="http://schemas.microsoft.com/office/drawing/2014/main" id="{1CEDDFE8-26BB-4470-8176-12B6F1C88CFD}"/>
              </a:ext>
            </a:extLst>
          </p:cNvPr>
          <p:cNvSpPr>
            <a:spLocks noGrp="1"/>
          </p:cNvSpPr>
          <p:nvPr>
            <p:ph type="body" sz="quarter" idx="13" hasCustomPrompt="1"/>
          </p:nvPr>
        </p:nvSpPr>
        <p:spPr>
          <a:xfrm>
            <a:off x="4553689" y="9484188"/>
            <a:ext cx="301752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39" name="txt_date_update">
            <a:extLst>
              <a:ext uri="{FF2B5EF4-FFF2-40B4-BE49-F238E27FC236}">
                <a16:creationId xmlns:a16="http://schemas.microsoft.com/office/drawing/2014/main" id="{173A743E-211A-429B-81E5-469A124C05F1}"/>
              </a:ext>
            </a:extLst>
          </p:cNvPr>
          <p:cNvSpPr>
            <a:spLocks noGrp="1"/>
          </p:cNvSpPr>
          <p:nvPr>
            <p:ph type="body" sz="quarter" idx="14" hasCustomPrompt="1"/>
          </p:nvPr>
        </p:nvSpPr>
        <p:spPr>
          <a:xfrm>
            <a:off x="5741275" y="9665988"/>
            <a:ext cx="182880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29" name="txt_monitor_ttl">
            <a:extLst>
              <a:ext uri="{FF2B5EF4-FFF2-40B4-BE49-F238E27FC236}">
                <a16:creationId xmlns:a16="http://schemas.microsoft.com/office/drawing/2014/main" id="{DFC92C53-FF96-48FB-99C0-E26C0D99C471}"/>
              </a:ext>
            </a:extLst>
          </p:cNvPr>
          <p:cNvSpPr>
            <a:spLocks noGrp="1"/>
          </p:cNvSpPr>
          <p:nvPr>
            <p:ph type="body" sz="quarter" idx="15" hasCustomPrompt="1"/>
          </p:nvPr>
        </p:nvSpPr>
        <p:spPr>
          <a:xfrm>
            <a:off x="0" y="5544053"/>
            <a:ext cx="7406640" cy="365760"/>
          </a:xfrm>
          <a:prstGeom prst="rect">
            <a:avLst/>
          </a:prstGeom>
        </p:spPr>
        <p:txBody>
          <a:bodyPr lIns="182880" anchor="ctr" anchorCtr="0"/>
          <a:lstStyle>
            <a:lvl1pPr marL="0" indent="0">
              <a:lnSpc>
                <a:spcPct val="100000"/>
              </a:lnSpc>
              <a:spcBef>
                <a:spcPts val="0"/>
              </a:spcBef>
              <a:buFontTx/>
              <a:buNone/>
              <a:defRPr sz="1600">
                <a:solidFill>
                  <a:srgbClr val="AEBA41"/>
                </a:solidFill>
                <a:latin typeface="Segoe UI" panose="020B0502040204020203" pitchFamily="34" charset="0"/>
                <a:cs typeface="Segoe UI" panose="020B0502040204020203" pitchFamily="34" charset="0"/>
              </a:defRPr>
            </a:lvl1pPr>
          </a:lstStyle>
          <a:p>
            <a:pPr lvl="0"/>
            <a:r>
              <a:rPr lang="en-US" dirty="0"/>
              <a:t>Click to Edit Title</a:t>
            </a:r>
          </a:p>
        </p:txBody>
      </p:sp>
      <p:sp>
        <p:nvSpPr>
          <p:cNvPr id="40" name="txt_storm_bkgd">
            <a:extLst>
              <a:ext uri="{FF2B5EF4-FFF2-40B4-BE49-F238E27FC236}">
                <a16:creationId xmlns:a16="http://schemas.microsoft.com/office/drawing/2014/main" id="{799B26C5-9EF6-4DB6-8F90-8D06CB4D6D5A}"/>
              </a:ext>
            </a:extLst>
          </p:cNvPr>
          <p:cNvSpPr>
            <a:spLocks noGrp="1"/>
          </p:cNvSpPr>
          <p:nvPr>
            <p:ph type="body" sz="quarter" idx="16" hasCustomPrompt="1"/>
          </p:nvPr>
        </p:nvSpPr>
        <p:spPr>
          <a:xfrm>
            <a:off x="0" y="7085500"/>
            <a:ext cx="7772400" cy="1554480"/>
          </a:xfrm>
          <a:prstGeom prst="rect">
            <a:avLst/>
          </a:prstGeom>
        </p:spPr>
        <p:txBody>
          <a:bodyPr lIns="182880" rIns="137160"/>
          <a:lstStyle>
            <a:lvl1pPr marL="0" indent="0">
              <a:lnSpc>
                <a:spcPct val="100000"/>
              </a:lnSpc>
              <a:spcBef>
                <a:spcPts val="0"/>
              </a:spcBef>
              <a:buFontTx/>
              <a:buNone/>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text</a:t>
            </a:r>
          </a:p>
        </p:txBody>
      </p:sp>
      <p:sp>
        <p:nvSpPr>
          <p:cNvPr id="44" name="txt_dash_v1">
            <a:extLst>
              <a:ext uri="{FF2B5EF4-FFF2-40B4-BE49-F238E27FC236}">
                <a16:creationId xmlns:a16="http://schemas.microsoft.com/office/drawing/2014/main" id="{B3601512-960B-4E46-BB2A-2199B8902550}"/>
              </a:ext>
            </a:extLst>
          </p:cNvPr>
          <p:cNvSpPr>
            <a:spLocks noGrp="1"/>
          </p:cNvSpPr>
          <p:nvPr>
            <p:ph type="body" sz="quarter" idx="18" hasCustomPrompt="1"/>
          </p:nvPr>
        </p:nvSpPr>
        <p:spPr>
          <a:xfrm>
            <a:off x="605410" y="1474156"/>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5" name="txt_dash_v2">
            <a:extLst>
              <a:ext uri="{FF2B5EF4-FFF2-40B4-BE49-F238E27FC236}">
                <a16:creationId xmlns:a16="http://schemas.microsoft.com/office/drawing/2014/main" id="{F279BE25-5A5B-4316-B9CC-698268C5C602}"/>
              </a:ext>
            </a:extLst>
          </p:cNvPr>
          <p:cNvSpPr>
            <a:spLocks noGrp="1"/>
          </p:cNvSpPr>
          <p:nvPr>
            <p:ph type="body" sz="quarter" idx="19" hasCustomPrompt="1"/>
          </p:nvPr>
        </p:nvSpPr>
        <p:spPr>
          <a:xfrm>
            <a:off x="605410" y="2490420"/>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6" name="txt_dash_v3">
            <a:extLst>
              <a:ext uri="{FF2B5EF4-FFF2-40B4-BE49-F238E27FC236}">
                <a16:creationId xmlns:a16="http://schemas.microsoft.com/office/drawing/2014/main" id="{8C7DCACF-573D-402F-BD95-DFDCD65CADAD}"/>
              </a:ext>
            </a:extLst>
          </p:cNvPr>
          <p:cNvSpPr>
            <a:spLocks noGrp="1"/>
          </p:cNvSpPr>
          <p:nvPr>
            <p:ph type="body" sz="quarter" idx="20" hasCustomPrompt="1"/>
          </p:nvPr>
        </p:nvSpPr>
        <p:spPr>
          <a:xfrm>
            <a:off x="606116" y="3506904"/>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7" name="txt_dash_v4">
            <a:extLst>
              <a:ext uri="{FF2B5EF4-FFF2-40B4-BE49-F238E27FC236}">
                <a16:creationId xmlns:a16="http://schemas.microsoft.com/office/drawing/2014/main" id="{CE62153F-7DDB-42CB-A993-6245464D6C17}"/>
              </a:ext>
            </a:extLst>
          </p:cNvPr>
          <p:cNvSpPr>
            <a:spLocks noGrp="1"/>
          </p:cNvSpPr>
          <p:nvPr>
            <p:ph type="body" sz="quarter" idx="21" hasCustomPrompt="1"/>
          </p:nvPr>
        </p:nvSpPr>
        <p:spPr>
          <a:xfrm>
            <a:off x="606116" y="4522671"/>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9" name="txt_dash_v1_desc">
            <a:extLst>
              <a:ext uri="{FF2B5EF4-FFF2-40B4-BE49-F238E27FC236}">
                <a16:creationId xmlns:a16="http://schemas.microsoft.com/office/drawing/2014/main" id="{BACC7393-2CB6-403C-B79D-BA7B5E853177}"/>
              </a:ext>
            </a:extLst>
          </p:cNvPr>
          <p:cNvSpPr>
            <a:spLocks noGrp="1"/>
          </p:cNvSpPr>
          <p:nvPr>
            <p:ph type="body" sz="quarter" idx="22" hasCustomPrompt="1"/>
          </p:nvPr>
        </p:nvSpPr>
        <p:spPr>
          <a:xfrm>
            <a:off x="146304" y="1811281"/>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0" name="txt_dash_v2_desc">
            <a:extLst>
              <a:ext uri="{FF2B5EF4-FFF2-40B4-BE49-F238E27FC236}">
                <a16:creationId xmlns:a16="http://schemas.microsoft.com/office/drawing/2014/main" id="{4B28269E-0A3C-4D6B-8DC6-6D21FB474830}"/>
              </a:ext>
            </a:extLst>
          </p:cNvPr>
          <p:cNvSpPr>
            <a:spLocks noGrp="1"/>
          </p:cNvSpPr>
          <p:nvPr>
            <p:ph type="body" sz="quarter" idx="23" hasCustomPrompt="1"/>
          </p:nvPr>
        </p:nvSpPr>
        <p:spPr>
          <a:xfrm>
            <a:off x="146304" y="2829492"/>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1" name="txt_dash_v3_desc">
            <a:extLst>
              <a:ext uri="{FF2B5EF4-FFF2-40B4-BE49-F238E27FC236}">
                <a16:creationId xmlns:a16="http://schemas.microsoft.com/office/drawing/2014/main" id="{F7549C24-C80C-4C88-9744-16BFB3FB7F3E}"/>
              </a:ext>
            </a:extLst>
          </p:cNvPr>
          <p:cNvSpPr>
            <a:spLocks noGrp="1"/>
          </p:cNvSpPr>
          <p:nvPr>
            <p:ph type="body" sz="quarter" idx="24" hasCustomPrompt="1"/>
          </p:nvPr>
        </p:nvSpPr>
        <p:spPr>
          <a:xfrm>
            <a:off x="145843" y="3871899"/>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2" name="txt_dash_v4_desc">
            <a:extLst>
              <a:ext uri="{FF2B5EF4-FFF2-40B4-BE49-F238E27FC236}">
                <a16:creationId xmlns:a16="http://schemas.microsoft.com/office/drawing/2014/main" id="{4AE9EEB8-E955-4453-8B34-FA6C1FB71A6B}"/>
              </a:ext>
            </a:extLst>
          </p:cNvPr>
          <p:cNvSpPr>
            <a:spLocks noGrp="1"/>
          </p:cNvSpPr>
          <p:nvPr>
            <p:ph type="body" sz="quarter" idx="25" hasCustomPrompt="1"/>
          </p:nvPr>
        </p:nvSpPr>
        <p:spPr>
          <a:xfrm>
            <a:off x="145843" y="4860415"/>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Tree>
    <p:extLst>
      <p:ext uri="{BB962C8B-B14F-4D97-AF65-F5344CB8AC3E}">
        <p14:creationId xmlns:p14="http://schemas.microsoft.com/office/powerpoint/2010/main" val="3928059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Two">
    <p:spTree>
      <p:nvGrpSpPr>
        <p:cNvPr id="1" name=""/>
        <p:cNvGrpSpPr/>
        <p:nvPr/>
      </p:nvGrpSpPr>
      <p:grpSpPr>
        <a:xfrm>
          <a:off x="0" y="0"/>
          <a:ext cx="0" cy="0"/>
          <a:chOff x="0" y="0"/>
          <a:chExt cx="0" cy="0"/>
        </a:xfrm>
      </p:grpSpPr>
      <p:sp>
        <p:nvSpPr>
          <p:cNvPr id="21" name="img_resrv_map">
            <a:extLst>
              <a:ext uri="{FF2B5EF4-FFF2-40B4-BE49-F238E27FC236}">
                <a16:creationId xmlns:a16="http://schemas.microsoft.com/office/drawing/2014/main" id="{092104E5-1F22-43C4-836B-AFD522C7BB27}"/>
              </a:ext>
            </a:extLst>
          </p:cNvPr>
          <p:cNvSpPr>
            <a:spLocks noGrp="1"/>
          </p:cNvSpPr>
          <p:nvPr>
            <p:ph type="pic" sz="quarter" idx="14"/>
          </p:nvPr>
        </p:nvSpPr>
        <p:spPr>
          <a:xfrm>
            <a:off x="4113071" y="6856725"/>
            <a:ext cx="3657600" cy="32004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9" name="Rectangle 8">
            <a:extLst>
              <a:ext uri="{FF2B5EF4-FFF2-40B4-BE49-F238E27FC236}">
                <a16:creationId xmlns:a16="http://schemas.microsoft.com/office/drawing/2014/main" id="{BAC62110-8DEE-4F04-B22B-5557C5031593}"/>
              </a:ext>
            </a:extLst>
          </p:cNvPr>
          <p:cNvSpPr/>
          <p:nvPr userDrawn="1"/>
        </p:nvSpPr>
        <p:spPr>
          <a:xfrm>
            <a:off x="-1729" y="6813120"/>
            <a:ext cx="4114800" cy="324612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endParaRPr lang="en-US" sz="1200" dirty="0">
              <a:cs typeface="Segoe UI" panose="020B0502040204020203" pitchFamily="34" charset="0"/>
            </a:endParaRPr>
          </a:p>
        </p:txBody>
      </p:sp>
      <p:sp>
        <p:nvSpPr>
          <p:cNvPr id="7" name="Rectangle 6">
            <a:extLst>
              <a:ext uri="{FF2B5EF4-FFF2-40B4-BE49-F238E27FC236}">
                <a16:creationId xmlns:a16="http://schemas.microsoft.com/office/drawing/2014/main" id="{6D29D1F9-132B-4A1A-821E-732A98CA662F}"/>
              </a:ext>
            </a:extLst>
          </p:cNvPr>
          <p:cNvSpPr/>
          <p:nvPr userDrawn="1"/>
        </p:nvSpPr>
        <p:spPr>
          <a:xfrm>
            <a:off x="2162" y="1374005"/>
            <a:ext cx="7772400" cy="5486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039E2D0C-A330-4DE9-98B5-A46E04C7D857}"/>
              </a:ext>
            </a:extLst>
          </p:cNvPr>
          <p:cNvSpPr/>
          <p:nvPr userDrawn="1"/>
        </p:nvSpPr>
        <p:spPr>
          <a:xfrm>
            <a:off x="0" y="0"/>
            <a:ext cx="7772400" cy="13716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6000" dirty="0">
                <a:latin typeface="Segoe UI" panose="020B0502040204020203" pitchFamily="34" charset="0"/>
                <a:cs typeface="Segoe UI" panose="020B0502040204020203" pitchFamily="34" charset="0"/>
              </a:rPr>
              <a:t> </a:t>
            </a:r>
          </a:p>
        </p:txBody>
      </p:sp>
      <p:sp>
        <p:nvSpPr>
          <p:cNvPr id="3" name="txt_resrv_abbrev">
            <a:extLst>
              <a:ext uri="{FF2B5EF4-FFF2-40B4-BE49-F238E27FC236}">
                <a16:creationId xmlns:a16="http://schemas.microsoft.com/office/drawing/2014/main" id="{58E934E7-BB76-4C74-83DB-6A5432062DC6}"/>
              </a:ext>
            </a:extLst>
          </p:cNvPr>
          <p:cNvSpPr>
            <a:spLocks noGrp="1"/>
          </p:cNvSpPr>
          <p:nvPr>
            <p:ph type="body" sz="quarter" idx="10" hasCustomPrompt="1"/>
          </p:nvPr>
        </p:nvSpPr>
        <p:spPr>
          <a:xfrm>
            <a:off x="-2162" y="1359"/>
            <a:ext cx="7772400" cy="1371600"/>
          </a:xfrm>
          <a:prstGeom prst="rect">
            <a:avLst/>
          </a:prstGeom>
        </p:spPr>
        <p:txBody>
          <a:bodyPr lIns="274320" tIns="0" anchor="ctr" anchorCtr="0"/>
          <a:lstStyle>
            <a:lvl1pPr marL="0" indent="0">
              <a:lnSpc>
                <a:spcPct val="100000"/>
              </a:lnSpc>
              <a:spcBef>
                <a:spcPts val="0"/>
              </a:spcBef>
              <a:buFontTx/>
              <a:buNone/>
              <a:defRPr sz="60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XXX</a:t>
            </a:r>
          </a:p>
        </p:txBody>
      </p:sp>
      <p:sp>
        <p:nvSpPr>
          <p:cNvPr id="5" name="txt_resrv_nerrs_desc">
            <a:extLst>
              <a:ext uri="{FF2B5EF4-FFF2-40B4-BE49-F238E27FC236}">
                <a16:creationId xmlns:a16="http://schemas.microsoft.com/office/drawing/2014/main" id="{BCF62591-58AA-4D69-AB00-C64B7E52D46F}"/>
              </a:ext>
            </a:extLst>
          </p:cNvPr>
          <p:cNvSpPr>
            <a:spLocks noGrp="1"/>
          </p:cNvSpPr>
          <p:nvPr>
            <p:ph type="body" sz="quarter" idx="11"/>
          </p:nvPr>
        </p:nvSpPr>
        <p:spPr>
          <a:xfrm>
            <a:off x="1872342" y="228598"/>
            <a:ext cx="5212080" cy="914400"/>
          </a:xfrm>
          <a:prstGeom prst="rect">
            <a:avLst/>
          </a:prstGeom>
        </p:spPr>
        <p:txBody>
          <a:bodyPr lIns="274320" anchor="ctr" anchorCtr="0"/>
          <a:lstStyle>
            <a:lvl1pPr marL="0" indent="0">
              <a:lnSpc>
                <a:spcPct val="100000"/>
              </a:lnSpc>
              <a:spcBef>
                <a:spcPts val="0"/>
              </a:spcBef>
              <a:buFontTx/>
              <a:buNone/>
              <a:defRPr sz="1200">
                <a:solidFill>
                  <a:schemeClr val="bg1"/>
                </a:solidFill>
              </a:defRPr>
            </a:lvl1pPr>
          </a:lstStyle>
          <a:p>
            <a:pPr lvl="0"/>
            <a:r>
              <a:rPr lang="en-US" dirty="0"/>
              <a:t>Click to edit</a:t>
            </a:r>
          </a:p>
        </p:txBody>
      </p:sp>
      <p:pic>
        <p:nvPicPr>
          <p:cNvPr id="11" name="Picture 10" descr="Map&#10;&#10;Description automatically generated">
            <a:extLst>
              <a:ext uri="{FF2B5EF4-FFF2-40B4-BE49-F238E27FC236}">
                <a16:creationId xmlns:a16="http://schemas.microsoft.com/office/drawing/2014/main" id="{7D91404A-0D44-41F1-B051-5221C9ED55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571" y="1374738"/>
            <a:ext cx="5486411" cy="5486411"/>
          </a:xfrm>
          <a:prstGeom prst="rect">
            <a:avLst/>
          </a:prstGeom>
        </p:spPr>
      </p:pic>
      <p:sp>
        <p:nvSpPr>
          <p:cNvPr id="14" name="TextBox 13">
            <a:extLst>
              <a:ext uri="{FF2B5EF4-FFF2-40B4-BE49-F238E27FC236}">
                <a16:creationId xmlns:a16="http://schemas.microsoft.com/office/drawing/2014/main" id="{4E1F97EE-8E8D-426E-BF61-B3D612E08AA9}"/>
              </a:ext>
            </a:extLst>
          </p:cNvPr>
          <p:cNvSpPr txBox="1"/>
          <p:nvPr userDrawn="1"/>
        </p:nvSpPr>
        <p:spPr>
          <a:xfrm>
            <a:off x="3581410" y="1638012"/>
            <a:ext cx="3730150" cy="856645"/>
          </a:xfrm>
          <a:prstGeom prst="rect">
            <a:avLst/>
          </a:prstGeom>
          <a:noFill/>
        </p:spPr>
        <p:txBody>
          <a:bodyPr wrap="square" rtlCol="0">
            <a:spAutoFit/>
          </a:bodyPr>
          <a:lstStyle/>
          <a:p>
            <a:pPr algn="r">
              <a:spcAft>
                <a:spcPts val="200"/>
              </a:spcAft>
            </a:pPr>
            <a:r>
              <a:rPr lang="en-US" sz="2400" dirty="0">
                <a:solidFill>
                  <a:srgbClr val="AEBA41"/>
                </a:solidFill>
                <a:latin typeface="Segoe UI" panose="020B0502040204020203" pitchFamily="34" charset="0"/>
                <a:cs typeface="Segoe UI" panose="020B0502040204020203" pitchFamily="34" charset="0"/>
              </a:rPr>
              <a:t>Locally Relevant, </a:t>
            </a:r>
          </a:p>
          <a:p>
            <a:pPr algn="r">
              <a:spcAft>
                <a:spcPts val="200"/>
              </a:spcAft>
            </a:pPr>
            <a:r>
              <a:rPr lang="en-US" sz="2400" dirty="0">
                <a:solidFill>
                  <a:srgbClr val="AEBA41"/>
                </a:solidFill>
                <a:latin typeface="Segoe UI" panose="020B0502040204020203" pitchFamily="34" charset="0"/>
                <a:cs typeface="Segoe UI" panose="020B0502040204020203" pitchFamily="34" charset="0"/>
              </a:rPr>
              <a:t>Nationally Significant</a:t>
            </a:r>
          </a:p>
        </p:txBody>
      </p:sp>
      <p:sp>
        <p:nvSpPr>
          <p:cNvPr id="15" name="TextBox 14">
            <a:extLst>
              <a:ext uri="{FF2B5EF4-FFF2-40B4-BE49-F238E27FC236}">
                <a16:creationId xmlns:a16="http://schemas.microsoft.com/office/drawing/2014/main" id="{6B46A682-56EC-4468-9C46-62D65AE5E6A2}"/>
              </a:ext>
            </a:extLst>
          </p:cNvPr>
          <p:cNvSpPr txBox="1"/>
          <p:nvPr userDrawn="1"/>
        </p:nvSpPr>
        <p:spPr>
          <a:xfrm>
            <a:off x="4244443" y="2639914"/>
            <a:ext cx="3236829" cy="2677656"/>
          </a:xfrm>
          <a:prstGeom prst="rect">
            <a:avLst/>
          </a:prstGeom>
          <a:noFill/>
        </p:spPr>
        <p:txBody>
          <a:bodyPr wrap="square" rtlCol="0">
            <a:spAutoFit/>
          </a:bodyPr>
          <a:lstStyle/>
          <a:p>
            <a:r>
              <a:rPr lang="en-US" sz="1200" dirty="0">
                <a:solidFill>
                  <a:schemeClr val="bg1"/>
                </a:solidFill>
                <a:cs typeface="Segoe UI" panose="020B0502040204020203" pitchFamily="34" charset="0"/>
              </a:rPr>
              <a:t>The </a:t>
            </a:r>
            <a:r>
              <a:rPr lang="en-US" sz="1200" b="1" dirty="0">
                <a:solidFill>
                  <a:schemeClr val="bg1"/>
                </a:solidFill>
                <a:cs typeface="Segoe UI" panose="020B0502040204020203" pitchFamily="34" charset="0"/>
              </a:rPr>
              <a:t>System Wide Monitoring Program </a:t>
            </a:r>
            <a:br>
              <a:rPr lang="en-US" sz="1200" b="1" dirty="0">
                <a:solidFill>
                  <a:schemeClr val="bg1"/>
                </a:solidFill>
                <a:cs typeface="Segoe UI" panose="020B0502040204020203" pitchFamily="34" charset="0"/>
              </a:rPr>
            </a:br>
            <a:r>
              <a:rPr lang="en-US" sz="1200" b="1" dirty="0">
                <a:solidFill>
                  <a:schemeClr val="bg1"/>
                </a:solidFill>
                <a:cs typeface="Segoe UI" panose="020B0502040204020203" pitchFamily="34" charset="0"/>
              </a:rPr>
              <a:t>(SWMP)</a:t>
            </a:r>
            <a:r>
              <a:rPr lang="en-US" sz="1200" dirty="0">
                <a:solidFill>
                  <a:schemeClr val="bg1"/>
                </a:solidFill>
                <a:cs typeface="Segoe UI" panose="020B0502040204020203" pitchFamily="34" charset="0"/>
              </a:rPr>
              <a:t> tracks weather and water quality </a:t>
            </a:r>
            <a:br>
              <a:rPr lang="en-US" sz="1200" dirty="0">
                <a:solidFill>
                  <a:schemeClr val="bg1"/>
                </a:solidFill>
                <a:cs typeface="Segoe UI" panose="020B0502040204020203" pitchFamily="34" charset="0"/>
              </a:rPr>
            </a:br>
            <a:r>
              <a:rPr lang="en-US" sz="1200" dirty="0">
                <a:solidFill>
                  <a:schemeClr val="bg1"/>
                </a:solidFill>
                <a:cs typeface="Segoe UI" panose="020B0502040204020203" pitchFamily="34" charset="0"/>
              </a:rPr>
              <a:t>as a storm happens and the impacts that follow. Scientific instruments (i.e., data sondes and sensors) are deployed at Reserves along the Atlantic and Gulf of Mexico coastal areas collecting data on the condition of our estuaries 24/7 to help protect people and places.</a:t>
            </a:r>
          </a:p>
          <a:p>
            <a:endParaRPr lang="en-US" sz="1200" dirty="0">
              <a:solidFill>
                <a:schemeClr val="bg1"/>
              </a:solidFill>
              <a:cs typeface="Segoe UI" panose="020B0502040204020203" pitchFamily="34" charset="0"/>
            </a:endParaRPr>
          </a:p>
          <a:p>
            <a:r>
              <a:rPr lang="en-US" sz="1200" dirty="0">
                <a:solidFill>
                  <a:schemeClr val="bg1"/>
                </a:solidFill>
                <a:cs typeface="Segoe UI" panose="020B0502040204020203" pitchFamily="34" charset="0"/>
              </a:rPr>
              <a:t>Data from the extensive monitoring network are delivered to the </a:t>
            </a:r>
            <a:r>
              <a:rPr lang="en-US" sz="1200" b="1" dirty="0">
                <a:solidFill>
                  <a:srgbClr val="A3DFFF"/>
                </a:solidFill>
                <a:cs typeface="Segoe UI" panose="020B0502040204020203" pitchFamily="34" charset="0"/>
              </a:rPr>
              <a:t>Centralized Data Management Office (CDMO)</a:t>
            </a:r>
            <a:r>
              <a:rPr lang="en-US" sz="1200" dirty="0">
                <a:solidFill>
                  <a:srgbClr val="A3DFFF"/>
                </a:solidFill>
                <a:cs typeface="Segoe UI" panose="020B0502040204020203" pitchFamily="34" charset="0"/>
              </a:rPr>
              <a:t>. </a:t>
            </a:r>
            <a:r>
              <a:rPr lang="en-US" sz="1200" dirty="0">
                <a:solidFill>
                  <a:schemeClr val="bg1"/>
                </a:solidFill>
                <a:cs typeface="Segoe UI" panose="020B0502040204020203" pitchFamily="34" charset="0"/>
              </a:rPr>
              <a:t>Near real-time SWMP data are now available to via smartphone or tablet at: </a:t>
            </a:r>
            <a:r>
              <a:rPr lang="en-US" sz="1200" b="1" dirty="0">
                <a:solidFill>
                  <a:srgbClr val="A3DFFF"/>
                </a:solidFill>
                <a:cs typeface="Segoe UI" panose="020B0502040204020203" pitchFamily="34" charset="0"/>
              </a:rPr>
              <a:t>www.nerrsdata.org/mobile</a:t>
            </a:r>
            <a:endParaRPr lang="en-US" sz="1200" dirty="0">
              <a:solidFill>
                <a:srgbClr val="A3DFFF"/>
              </a:solidFill>
              <a:cs typeface="Segoe UI" panose="020B0502040204020203" pitchFamily="34" charset="0"/>
            </a:endParaRPr>
          </a:p>
        </p:txBody>
      </p:sp>
      <p:sp>
        <p:nvSpPr>
          <p:cNvPr id="16" name="txt_storm_mon_ttl">
            <a:extLst>
              <a:ext uri="{FF2B5EF4-FFF2-40B4-BE49-F238E27FC236}">
                <a16:creationId xmlns:a16="http://schemas.microsoft.com/office/drawing/2014/main" id="{61BBA124-75A0-45BA-BE8E-496C67809459}"/>
              </a:ext>
            </a:extLst>
          </p:cNvPr>
          <p:cNvSpPr>
            <a:spLocks noGrp="1"/>
          </p:cNvSpPr>
          <p:nvPr>
            <p:ph type="body" sz="quarter" idx="12"/>
          </p:nvPr>
        </p:nvSpPr>
        <p:spPr>
          <a:xfrm>
            <a:off x="709" y="6861951"/>
            <a:ext cx="4114800" cy="457200"/>
          </a:xfrm>
          <a:prstGeom prst="rect">
            <a:avLst/>
          </a:prstGeom>
        </p:spPr>
        <p:txBody>
          <a:bodyPr lIns="274320" tIns="182880" rIns="182880" anchor="ctr" anchorCtr="0"/>
          <a:lstStyle>
            <a:lvl1pPr marL="0" indent="0">
              <a:buFontTx/>
              <a:buNone/>
              <a:defRPr sz="1800">
                <a:solidFill>
                  <a:schemeClr val="bg1"/>
                </a:solidFill>
                <a:latin typeface="Segoe UI" panose="020B0502040204020203" pitchFamily="34" charset="0"/>
                <a:cs typeface="Segoe UI" panose="020B0502040204020203" pitchFamily="34" charset="0"/>
              </a:defRPr>
            </a:lvl1pPr>
            <a:lvl2pPr marL="388620" indent="0">
              <a:buFontTx/>
              <a:buNone/>
              <a:defRPr>
                <a:solidFill>
                  <a:schemeClr val="bg1"/>
                </a:solidFill>
              </a:defRPr>
            </a:lvl2pPr>
            <a:lvl3pPr marL="777240" indent="0">
              <a:buFontTx/>
              <a:buNone/>
              <a:defRPr>
                <a:solidFill>
                  <a:schemeClr val="bg1"/>
                </a:solidFill>
              </a:defRPr>
            </a:lvl3pPr>
            <a:lvl4pPr marL="1165860" indent="0">
              <a:buFontTx/>
              <a:buNone/>
              <a:defRPr>
                <a:solidFill>
                  <a:schemeClr val="bg1"/>
                </a:solidFill>
              </a:defRPr>
            </a:lvl4pPr>
            <a:lvl5pPr marL="1554480" indent="0">
              <a:buFontTx/>
              <a:buNone/>
              <a:defRPr>
                <a:solidFill>
                  <a:schemeClr val="bg1"/>
                </a:solidFill>
              </a:defRPr>
            </a:lvl5pPr>
          </a:lstStyle>
          <a:p>
            <a:pPr lvl="0"/>
            <a:r>
              <a:rPr lang="en-US" dirty="0"/>
              <a:t>Click to edit</a:t>
            </a:r>
          </a:p>
        </p:txBody>
      </p:sp>
      <p:sp>
        <p:nvSpPr>
          <p:cNvPr id="18" name="txt_resrv_stations_data_desc">
            <a:extLst>
              <a:ext uri="{FF2B5EF4-FFF2-40B4-BE49-F238E27FC236}">
                <a16:creationId xmlns:a16="http://schemas.microsoft.com/office/drawing/2014/main" id="{97E22730-C021-4A90-8F7C-C603DEDA99F7}"/>
              </a:ext>
            </a:extLst>
          </p:cNvPr>
          <p:cNvSpPr>
            <a:spLocks noGrp="1"/>
          </p:cNvSpPr>
          <p:nvPr>
            <p:ph type="body" sz="quarter" idx="13"/>
          </p:nvPr>
        </p:nvSpPr>
        <p:spPr>
          <a:xfrm>
            <a:off x="7591" y="7341035"/>
            <a:ext cx="4114800" cy="2651760"/>
          </a:xfrm>
          <a:prstGeom prst="rect">
            <a:avLst/>
          </a:prstGeom>
        </p:spPr>
        <p:txBody>
          <a:bodyPr lIns="274320" tIns="91440" rIns="182880" bIns="91440"/>
          <a:lstStyle>
            <a:lvl1pPr marL="0" indent="0">
              <a:lnSpc>
                <a:spcPct val="100000"/>
              </a:lnSpc>
              <a:spcBef>
                <a:spcPts val="0"/>
              </a:spcBef>
              <a:buFontTx/>
              <a:buNone/>
              <a:defRPr sz="1200">
                <a:solidFill>
                  <a:schemeClr val="bg1"/>
                </a:solidFill>
              </a:defRPr>
            </a:lvl1pPr>
            <a:lvl2pPr marL="388620" indent="0">
              <a:buFontTx/>
              <a:buNone/>
              <a:defRPr sz="1200">
                <a:solidFill>
                  <a:schemeClr val="bg1"/>
                </a:solidFill>
              </a:defRPr>
            </a:lvl2pPr>
            <a:lvl3pPr marL="777240" indent="0">
              <a:buFontTx/>
              <a:buNone/>
              <a:defRPr sz="1200">
                <a:solidFill>
                  <a:schemeClr val="bg1"/>
                </a:solidFill>
              </a:defRPr>
            </a:lvl3pPr>
            <a:lvl4pPr marL="1165860" indent="0">
              <a:buFontTx/>
              <a:buNone/>
              <a:defRPr sz="1200">
                <a:solidFill>
                  <a:schemeClr val="bg1"/>
                </a:solidFill>
              </a:defRPr>
            </a:lvl4pPr>
            <a:lvl5pPr marL="1554480" indent="0">
              <a:buFontTx/>
              <a:buNone/>
              <a:defRPr sz="1200">
                <a:solidFill>
                  <a:schemeClr val="bg1"/>
                </a:solidFill>
              </a:defRPr>
            </a:lvl5pPr>
          </a:lstStyle>
          <a:p>
            <a:pPr lvl="0"/>
            <a:r>
              <a:rPr lang="en-US" dirty="0"/>
              <a:t>Click to edit</a:t>
            </a:r>
          </a:p>
        </p:txBody>
      </p:sp>
    </p:spTree>
    <p:extLst>
      <p:ext uri="{BB962C8B-B14F-4D97-AF65-F5344CB8AC3E}">
        <p14:creationId xmlns:p14="http://schemas.microsoft.com/office/powerpoint/2010/main" val="251259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Thre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D9CAC6-BB28-429F-A962-F8658E639849}"/>
              </a:ext>
            </a:extLst>
          </p:cNvPr>
          <p:cNvSpPr/>
          <p:nvPr userDrawn="1"/>
        </p:nvSpPr>
        <p:spPr>
          <a:xfrm>
            <a:off x="4160519" y="1518"/>
            <a:ext cx="3611880" cy="635508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2400" dirty="0">
                <a:latin typeface="Segoe UI" panose="020B0502040204020203" pitchFamily="34" charset="0"/>
                <a:cs typeface="Segoe UI" panose="020B0502040204020203" pitchFamily="34" charset="0"/>
              </a:rPr>
              <a:t>Event Impacts</a:t>
            </a:r>
          </a:p>
          <a:p>
            <a:pPr>
              <a:spcBef>
                <a:spcPts val="300"/>
              </a:spcBef>
            </a:pPr>
            <a:endParaRPr lang="en-US" sz="1100" dirty="0">
              <a:cs typeface="Segoe UI" panose="020B0502040204020203" pitchFamily="34" charset="0"/>
            </a:endParaRPr>
          </a:p>
        </p:txBody>
      </p:sp>
      <p:pic>
        <p:nvPicPr>
          <p:cNvPr id="8" name="Picture 7">
            <a:extLst>
              <a:ext uri="{FF2B5EF4-FFF2-40B4-BE49-F238E27FC236}">
                <a16:creationId xmlns:a16="http://schemas.microsoft.com/office/drawing/2014/main" id="{8BDAB3DE-A6C9-460D-AB9B-20B04DE78969}"/>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t="31771"/>
          <a:stretch/>
        </p:blipFill>
        <p:spPr>
          <a:xfrm flipV="1">
            <a:off x="0" y="6337874"/>
            <a:ext cx="7772400" cy="3720526"/>
          </a:xfrm>
          <a:prstGeom prst="rect">
            <a:avLst/>
          </a:prstGeom>
        </p:spPr>
      </p:pic>
      <p:sp>
        <p:nvSpPr>
          <p:cNvPr id="5" name="img_storm_track">
            <a:extLst>
              <a:ext uri="{FF2B5EF4-FFF2-40B4-BE49-F238E27FC236}">
                <a16:creationId xmlns:a16="http://schemas.microsoft.com/office/drawing/2014/main" id="{F8E4CC7F-B849-4557-9DBD-72D6FE067747}"/>
              </a:ext>
            </a:extLst>
          </p:cNvPr>
          <p:cNvSpPr>
            <a:spLocks noGrp="1"/>
          </p:cNvSpPr>
          <p:nvPr>
            <p:ph type="pic" sz="quarter" idx="11"/>
          </p:nvPr>
        </p:nvSpPr>
        <p:spPr>
          <a:xfrm>
            <a:off x="0" y="1804274"/>
            <a:ext cx="4160520" cy="4572000"/>
          </a:xfrm>
          <a:prstGeom prst="rect">
            <a:avLst/>
          </a:prstGeom>
        </p:spPr>
        <p:txBody>
          <a:bodyPr anchor="ctr" anchorCtr="0"/>
          <a:lstStyle>
            <a:lvl1pPr marL="0" indent="0" algn="ctr">
              <a:buFontTx/>
              <a:buNone/>
              <a:defRPr sz="1800">
                <a:solidFill>
                  <a:schemeClr val="bg1">
                    <a:lumMod val="85000"/>
                  </a:schemeClr>
                </a:solidFill>
              </a:defRPr>
            </a:lvl1pPr>
          </a:lstStyle>
          <a:p>
            <a:endParaRPr lang="en-US" dirty="0"/>
          </a:p>
        </p:txBody>
      </p:sp>
      <p:pic>
        <p:nvPicPr>
          <p:cNvPr id="9" name="Picture 8">
            <a:extLst>
              <a:ext uri="{FF2B5EF4-FFF2-40B4-BE49-F238E27FC236}">
                <a16:creationId xmlns:a16="http://schemas.microsoft.com/office/drawing/2014/main" id="{0FFBBA82-4685-4873-848C-95EE45701B47}"/>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a:stretch/>
        </p:blipFill>
        <p:spPr>
          <a:xfrm>
            <a:off x="201314" y="6565039"/>
            <a:ext cx="598529" cy="640080"/>
          </a:xfrm>
          <a:prstGeom prst="rect">
            <a:avLst/>
          </a:prstGeom>
        </p:spPr>
      </p:pic>
      <p:sp>
        <p:nvSpPr>
          <p:cNvPr id="10" name="Rectangle 9">
            <a:extLst>
              <a:ext uri="{FF2B5EF4-FFF2-40B4-BE49-F238E27FC236}">
                <a16:creationId xmlns:a16="http://schemas.microsoft.com/office/drawing/2014/main" id="{E46E6E32-BD77-423E-9673-84910BD6B579}"/>
              </a:ext>
            </a:extLst>
          </p:cNvPr>
          <p:cNvSpPr/>
          <p:nvPr userDrawn="1"/>
        </p:nvSpPr>
        <p:spPr>
          <a:xfrm>
            <a:off x="6211162" y="7320603"/>
            <a:ext cx="1417320" cy="2240280"/>
          </a:xfrm>
          <a:prstGeom prst="rect">
            <a:avLst/>
          </a:prstGeom>
          <a:solidFill>
            <a:srgbClr val="84CDED"/>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lstStyle/>
          <a:p>
            <a:endParaRPr lang="en-US" sz="1200" dirty="0">
              <a:cs typeface="Segoe UI" panose="020B0502040204020203" pitchFamily="34" charset="0"/>
            </a:endParaRPr>
          </a:p>
        </p:txBody>
      </p:sp>
      <p:sp>
        <p:nvSpPr>
          <p:cNvPr id="11" name="TextBox 10">
            <a:extLst>
              <a:ext uri="{FF2B5EF4-FFF2-40B4-BE49-F238E27FC236}">
                <a16:creationId xmlns:a16="http://schemas.microsoft.com/office/drawing/2014/main" id="{8D33ABC0-FB29-482A-8958-9489E05F41DD}"/>
              </a:ext>
            </a:extLst>
          </p:cNvPr>
          <p:cNvSpPr txBox="1"/>
          <p:nvPr userDrawn="1"/>
        </p:nvSpPr>
        <p:spPr>
          <a:xfrm>
            <a:off x="812712" y="6707847"/>
            <a:ext cx="1684051"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Weather Data</a:t>
            </a:r>
          </a:p>
        </p:txBody>
      </p:sp>
      <p:sp>
        <p:nvSpPr>
          <p:cNvPr id="12" name="Rectangle 11">
            <a:extLst>
              <a:ext uri="{FF2B5EF4-FFF2-40B4-BE49-F238E27FC236}">
                <a16:creationId xmlns:a16="http://schemas.microsoft.com/office/drawing/2014/main" id="{618D49FA-EA1E-48E0-B528-21330D17E49D}"/>
              </a:ext>
            </a:extLst>
          </p:cNvPr>
          <p:cNvSpPr/>
          <p:nvPr userDrawn="1"/>
        </p:nvSpPr>
        <p:spPr>
          <a:xfrm>
            <a:off x="0" y="1519"/>
            <a:ext cx="4160520" cy="1828156"/>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r>
              <a:rPr lang="en-US" sz="2400" dirty="0">
                <a:latin typeface="Segoe UI" panose="020B0502040204020203" pitchFamily="34" charset="0"/>
                <a:cs typeface="Segoe UI" panose="020B0502040204020203" pitchFamily="34" charset="0"/>
              </a:rPr>
              <a:t>Storm Track</a:t>
            </a:r>
            <a:endParaRPr lang="en-US" sz="1200" dirty="0">
              <a:cs typeface="Segoe UI" panose="020B0502040204020203" pitchFamily="34" charset="0"/>
            </a:endParaRPr>
          </a:p>
        </p:txBody>
      </p:sp>
      <p:sp>
        <p:nvSpPr>
          <p:cNvPr id="3" name="txt_storm_track">
            <a:extLst>
              <a:ext uri="{FF2B5EF4-FFF2-40B4-BE49-F238E27FC236}">
                <a16:creationId xmlns:a16="http://schemas.microsoft.com/office/drawing/2014/main" id="{CCE029DF-4846-4453-A98F-0FDF27295734}"/>
              </a:ext>
            </a:extLst>
          </p:cNvPr>
          <p:cNvSpPr>
            <a:spLocks noGrp="1"/>
          </p:cNvSpPr>
          <p:nvPr>
            <p:ph type="body" sz="quarter" idx="10"/>
          </p:nvPr>
        </p:nvSpPr>
        <p:spPr>
          <a:xfrm>
            <a:off x="0" y="653733"/>
            <a:ext cx="4160520" cy="1097280"/>
          </a:xfrm>
          <a:prstGeom prst="rect">
            <a:avLst/>
          </a:prstGeom>
        </p:spPr>
        <p:txBody>
          <a:bodyPr lIns="274320" tIns="0" rIns="182880"/>
          <a:lstStyle>
            <a:lvl1pPr marL="0" indent="0">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4" name="txt_weather_co_box">
            <a:extLst>
              <a:ext uri="{FF2B5EF4-FFF2-40B4-BE49-F238E27FC236}">
                <a16:creationId xmlns:a16="http://schemas.microsoft.com/office/drawing/2014/main" id="{60E11DF7-8C1A-4B73-BB5C-6812871B6A68}"/>
              </a:ext>
            </a:extLst>
          </p:cNvPr>
          <p:cNvSpPr>
            <a:spLocks noGrp="1"/>
          </p:cNvSpPr>
          <p:nvPr>
            <p:ph type="body" sz="quarter" idx="12"/>
          </p:nvPr>
        </p:nvSpPr>
        <p:spPr>
          <a:xfrm>
            <a:off x="6225679" y="7328628"/>
            <a:ext cx="1417320" cy="224028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16" name="txt_weather_data_notes">
            <a:extLst>
              <a:ext uri="{FF2B5EF4-FFF2-40B4-BE49-F238E27FC236}">
                <a16:creationId xmlns:a16="http://schemas.microsoft.com/office/drawing/2014/main" id="{7504001E-CFDD-4BB8-80EB-0942609F8DA9}"/>
              </a:ext>
            </a:extLst>
          </p:cNvPr>
          <p:cNvSpPr>
            <a:spLocks noGrp="1"/>
          </p:cNvSpPr>
          <p:nvPr>
            <p:ph type="body" sz="quarter" idx="13"/>
          </p:nvPr>
        </p:nvSpPr>
        <p:spPr>
          <a:xfrm>
            <a:off x="218173" y="9600224"/>
            <a:ext cx="5486400" cy="228600"/>
          </a:xfrm>
          <a:prstGeom prst="rect">
            <a:avLst/>
          </a:prstGeom>
        </p:spPr>
        <p:txBody>
          <a:bodyPr lIns="0" rIns="91440" bIns="45720"/>
          <a:lstStyle>
            <a:lvl1pPr marL="0" indent="0">
              <a:buFontTx/>
              <a:buNone/>
              <a:defRPr sz="900">
                <a:solidFill>
                  <a:srgbClr val="404040"/>
                </a:solidFill>
              </a:defRPr>
            </a:lvl1pPr>
          </a:lstStyle>
          <a:p>
            <a:pPr lvl="0"/>
            <a:r>
              <a:rPr lang="en-US" dirty="0"/>
              <a:t>Click to edit</a:t>
            </a:r>
          </a:p>
        </p:txBody>
      </p:sp>
      <p:grpSp>
        <p:nvGrpSpPr>
          <p:cNvPr id="4" name="Group 3"/>
          <p:cNvGrpSpPr/>
          <p:nvPr userDrawn="1"/>
        </p:nvGrpSpPr>
        <p:grpSpPr>
          <a:xfrm>
            <a:off x="4437757" y="572359"/>
            <a:ext cx="3271779" cy="457200"/>
            <a:chOff x="4437757" y="572359"/>
            <a:chExt cx="3271779" cy="457200"/>
          </a:xfrm>
        </p:grpSpPr>
        <p:sp>
          <p:nvSpPr>
            <p:cNvPr id="15" name="TextBox 14">
              <a:extLst>
                <a:ext uri="{FF2B5EF4-FFF2-40B4-BE49-F238E27FC236}">
                  <a16:creationId xmlns:a16="http://schemas.microsoft.com/office/drawing/2014/main" id="{BEC7840A-ABB7-4567-AFD1-F8CC632A6DFE}"/>
                </a:ext>
              </a:extLst>
            </p:cNvPr>
            <p:cNvSpPr txBox="1"/>
            <p:nvPr userDrawn="1"/>
          </p:nvSpPr>
          <p:spPr>
            <a:xfrm>
              <a:off x="4966336" y="606837"/>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Human Health &amp; Safety</a:t>
              </a:r>
            </a:p>
          </p:txBody>
        </p:sp>
        <p:pic>
          <p:nvPicPr>
            <p:cNvPr id="18" name="Picture 17">
              <a:extLst>
                <a:ext uri="{FF2B5EF4-FFF2-40B4-BE49-F238E27FC236}">
                  <a16:creationId xmlns:a16="http://schemas.microsoft.com/office/drawing/2014/main" id="{69D9B3E1-D3B0-4012-900C-C5E969FA5D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37757" y="572359"/>
              <a:ext cx="457200" cy="457200"/>
            </a:xfrm>
            <a:prstGeom prst="rect">
              <a:avLst/>
            </a:prstGeom>
          </p:spPr>
        </p:pic>
      </p:grpSp>
      <p:grpSp>
        <p:nvGrpSpPr>
          <p:cNvPr id="6" name="Group 5"/>
          <p:cNvGrpSpPr/>
          <p:nvPr userDrawn="1"/>
        </p:nvGrpSpPr>
        <p:grpSpPr>
          <a:xfrm>
            <a:off x="4484245" y="2506755"/>
            <a:ext cx="3219332" cy="369332"/>
            <a:chOff x="4484245" y="2506755"/>
            <a:chExt cx="3219332" cy="369332"/>
          </a:xfrm>
        </p:grpSpPr>
        <p:sp>
          <p:nvSpPr>
            <p:cNvPr id="19" name="TextBox 18">
              <a:extLst>
                <a:ext uri="{FF2B5EF4-FFF2-40B4-BE49-F238E27FC236}">
                  <a16:creationId xmlns:a16="http://schemas.microsoft.com/office/drawing/2014/main" id="{1353CB2C-F852-4705-9A83-6E94191783F6}"/>
                </a:ext>
              </a:extLst>
            </p:cNvPr>
            <p:cNvSpPr txBox="1"/>
            <p:nvPr userDrawn="1"/>
          </p:nvSpPr>
          <p:spPr>
            <a:xfrm>
              <a:off x="4960377" y="2506755"/>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Economic Losses</a:t>
              </a:r>
            </a:p>
          </p:txBody>
        </p:sp>
        <p:pic>
          <p:nvPicPr>
            <p:cNvPr id="20" name="Picture 19" descr="Icon&#10;&#10;Description automatically generated">
              <a:extLst>
                <a:ext uri="{FF2B5EF4-FFF2-40B4-BE49-F238E27FC236}">
                  <a16:creationId xmlns:a16="http://schemas.microsoft.com/office/drawing/2014/main" id="{455DA888-9FE1-4B2B-9607-A15176C6E45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84245" y="2510327"/>
              <a:ext cx="365760" cy="365760"/>
            </a:xfrm>
            <a:prstGeom prst="rect">
              <a:avLst/>
            </a:prstGeom>
          </p:spPr>
        </p:pic>
      </p:grpSp>
      <p:grpSp>
        <p:nvGrpSpPr>
          <p:cNvPr id="13" name="Group 12"/>
          <p:cNvGrpSpPr/>
          <p:nvPr userDrawn="1"/>
        </p:nvGrpSpPr>
        <p:grpSpPr>
          <a:xfrm>
            <a:off x="4430273" y="4118526"/>
            <a:ext cx="3276026" cy="457200"/>
            <a:chOff x="4430273" y="4118526"/>
            <a:chExt cx="3276026" cy="457200"/>
          </a:xfrm>
        </p:grpSpPr>
        <p:pic>
          <p:nvPicPr>
            <p:cNvPr id="21" name="Picture 20">
              <a:extLst>
                <a:ext uri="{FF2B5EF4-FFF2-40B4-BE49-F238E27FC236}">
                  <a16:creationId xmlns:a16="http://schemas.microsoft.com/office/drawing/2014/main" id="{4710F30B-08C0-468E-9573-B924A9FCAFB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30273" y="4118526"/>
              <a:ext cx="457200" cy="457200"/>
            </a:xfrm>
            <a:prstGeom prst="rect">
              <a:avLst/>
            </a:prstGeom>
          </p:spPr>
        </p:pic>
        <p:sp>
          <p:nvSpPr>
            <p:cNvPr id="22" name="TextBox 21">
              <a:extLst>
                <a:ext uri="{FF2B5EF4-FFF2-40B4-BE49-F238E27FC236}">
                  <a16:creationId xmlns:a16="http://schemas.microsoft.com/office/drawing/2014/main" id="{20DF34DA-C71C-44FC-B999-BA593705A3DC}"/>
                </a:ext>
              </a:extLst>
            </p:cNvPr>
            <p:cNvSpPr txBox="1"/>
            <p:nvPr userDrawn="1"/>
          </p:nvSpPr>
          <p:spPr>
            <a:xfrm>
              <a:off x="4963099" y="4144972"/>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Ecosystem Impacts</a:t>
              </a:r>
            </a:p>
          </p:txBody>
        </p:sp>
      </p:grpSp>
      <p:sp>
        <p:nvSpPr>
          <p:cNvPr id="29" name="txt_ei_human_health_safety">
            <a:extLst>
              <a:ext uri="{FF2B5EF4-FFF2-40B4-BE49-F238E27FC236}">
                <a16:creationId xmlns:a16="http://schemas.microsoft.com/office/drawing/2014/main" id="{C70510F3-93F3-45C8-9AF4-CC54D474D8A0}"/>
              </a:ext>
            </a:extLst>
          </p:cNvPr>
          <p:cNvSpPr>
            <a:spLocks noGrp="1"/>
          </p:cNvSpPr>
          <p:nvPr>
            <p:ph type="body" sz="quarter" idx="14"/>
          </p:nvPr>
        </p:nvSpPr>
        <p:spPr>
          <a:xfrm>
            <a:off x="4981128" y="951484"/>
            <a:ext cx="2743200" cy="146304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0" name="txt_ei_economic_losses">
            <a:extLst>
              <a:ext uri="{FF2B5EF4-FFF2-40B4-BE49-F238E27FC236}">
                <a16:creationId xmlns:a16="http://schemas.microsoft.com/office/drawing/2014/main" id="{9497669F-6682-4044-9FC0-EE2EDC950019}"/>
              </a:ext>
            </a:extLst>
          </p:cNvPr>
          <p:cNvSpPr>
            <a:spLocks noGrp="1"/>
          </p:cNvSpPr>
          <p:nvPr>
            <p:ph type="body" sz="quarter" idx="15"/>
          </p:nvPr>
        </p:nvSpPr>
        <p:spPr>
          <a:xfrm>
            <a:off x="4983480" y="2836284"/>
            <a:ext cx="2743200" cy="11887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1" name="txt_ei_ecosystem_impacts">
            <a:extLst>
              <a:ext uri="{FF2B5EF4-FFF2-40B4-BE49-F238E27FC236}">
                <a16:creationId xmlns:a16="http://schemas.microsoft.com/office/drawing/2014/main" id="{0C192FF9-E608-42F1-8A81-C00CAC456141}"/>
              </a:ext>
            </a:extLst>
          </p:cNvPr>
          <p:cNvSpPr>
            <a:spLocks noGrp="1"/>
          </p:cNvSpPr>
          <p:nvPr>
            <p:ph type="body" sz="quarter" idx="16"/>
          </p:nvPr>
        </p:nvSpPr>
        <p:spPr>
          <a:xfrm>
            <a:off x="4978966" y="4493406"/>
            <a:ext cx="2743200" cy="16459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2" name="Rectangle 1">
            <a:extLst>
              <a:ext uri="{FF2B5EF4-FFF2-40B4-BE49-F238E27FC236}">
                <a16:creationId xmlns:a16="http://schemas.microsoft.com/office/drawing/2014/main" id="{1C75D29A-B859-46E4-831D-D57757D918C9}"/>
              </a:ext>
            </a:extLst>
          </p:cNvPr>
          <p:cNvSpPr/>
          <p:nvPr userDrawn="1"/>
        </p:nvSpPr>
        <p:spPr>
          <a:xfrm>
            <a:off x="218173" y="7336476"/>
            <a:ext cx="5943600" cy="223905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7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Four">
    <p:spTree>
      <p:nvGrpSpPr>
        <p:cNvPr id="1" name=""/>
        <p:cNvGrpSpPr/>
        <p:nvPr/>
      </p:nvGrpSpPr>
      <p:grpSpPr>
        <a:xfrm>
          <a:off x="0" y="0"/>
          <a:ext cx="0" cy="0"/>
          <a:chOff x="0" y="0"/>
          <a:chExt cx="0" cy="0"/>
        </a:xfrm>
      </p:grpSpPr>
      <p:sp>
        <p:nvSpPr>
          <p:cNvPr id="17" name="img_met_plot_1">
            <a:extLst>
              <a:ext uri="{FF2B5EF4-FFF2-40B4-BE49-F238E27FC236}">
                <a16:creationId xmlns:a16="http://schemas.microsoft.com/office/drawing/2014/main" id="{E2FA173F-1913-40A7-AC28-70EC45EC0C76}"/>
              </a:ext>
            </a:extLst>
          </p:cNvPr>
          <p:cNvSpPr>
            <a:spLocks noGrp="1"/>
          </p:cNvSpPr>
          <p:nvPr>
            <p:ph type="pic" sz="quarter" idx="18"/>
          </p:nvPr>
        </p:nvSpPr>
        <p:spPr>
          <a:xfrm>
            <a:off x="276017" y="602753"/>
            <a:ext cx="3657600" cy="52120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 name="Rectangle 3">
            <a:extLst>
              <a:ext uri="{FF2B5EF4-FFF2-40B4-BE49-F238E27FC236}">
                <a16:creationId xmlns:a16="http://schemas.microsoft.com/office/drawing/2014/main" id="{EB8D1AA4-F06D-482D-A5C0-0AEC99A2A6AD}"/>
              </a:ext>
            </a:extLst>
          </p:cNvPr>
          <p:cNvSpPr/>
          <p:nvPr userDrawn="1"/>
        </p:nvSpPr>
        <p:spPr>
          <a:xfrm>
            <a:off x="0" y="6304041"/>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B3E843DC-DAE8-47E5-B65D-5F88FD3BB825}"/>
              </a:ext>
            </a:extLst>
          </p:cNvPr>
          <p:cNvSpPr/>
          <p:nvPr userDrawn="1"/>
        </p:nvSpPr>
        <p:spPr>
          <a:xfrm>
            <a:off x="0" y="-3153"/>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9DC5CDD-0829-4F5D-8E2E-7DED8E095B61}"/>
              </a:ext>
            </a:extLst>
          </p:cNvPr>
          <p:cNvSpPr/>
          <p:nvPr userDrawn="1"/>
        </p:nvSpPr>
        <p:spPr>
          <a:xfrm>
            <a:off x="4023360" y="-3153"/>
            <a:ext cx="3749040" cy="10058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sp>
        <p:nvSpPr>
          <p:cNvPr id="3" name="txt_met_plot_ttl_1">
            <a:extLst>
              <a:ext uri="{FF2B5EF4-FFF2-40B4-BE49-F238E27FC236}">
                <a16:creationId xmlns:a16="http://schemas.microsoft.com/office/drawing/2014/main" id="{780BF02C-74FC-40E5-BBA1-2E02CE12DF30}"/>
              </a:ext>
            </a:extLst>
          </p:cNvPr>
          <p:cNvSpPr>
            <a:spLocks noGrp="1"/>
          </p:cNvSpPr>
          <p:nvPr>
            <p:ph type="body" sz="quarter" idx="10" hasCustomPrompt="1"/>
          </p:nvPr>
        </p:nvSpPr>
        <p:spPr>
          <a:xfrm>
            <a:off x="0" y="0"/>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10" name="txt_met_plot_ttl_2">
            <a:extLst>
              <a:ext uri="{FF2B5EF4-FFF2-40B4-BE49-F238E27FC236}">
                <a16:creationId xmlns:a16="http://schemas.microsoft.com/office/drawing/2014/main" id="{21DAACD1-8F56-40AC-8C57-1113CF1E1503}"/>
              </a:ext>
            </a:extLst>
          </p:cNvPr>
          <p:cNvSpPr>
            <a:spLocks noGrp="1"/>
          </p:cNvSpPr>
          <p:nvPr>
            <p:ph type="body" sz="quarter" idx="11" hasCustomPrompt="1"/>
          </p:nvPr>
        </p:nvSpPr>
        <p:spPr>
          <a:xfrm>
            <a:off x="0" y="6300888"/>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7" name="txt_met_plot_caption_1">
            <a:extLst>
              <a:ext uri="{FF2B5EF4-FFF2-40B4-BE49-F238E27FC236}">
                <a16:creationId xmlns:a16="http://schemas.microsoft.com/office/drawing/2014/main" id="{B3007776-567D-43D0-A335-5ADFEEB6E5A0}"/>
              </a:ext>
            </a:extLst>
          </p:cNvPr>
          <p:cNvSpPr>
            <a:spLocks noGrp="1"/>
          </p:cNvSpPr>
          <p:nvPr>
            <p:ph type="body" sz="quarter" idx="12"/>
          </p:nvPr>
        </p:nvSpPr>
        <p:spPr>
          <a:xfrm>
            <a:off x="0" y="5836303"/>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1" name="txt_met_plot_caption_2">
            <a:extLst>
              <a:ext uri="{FF2B5EF4-FFF2-40B4-BE49-F238E27FC236}">
                <a16:creationId xmlns:a16="http://schemas.microsoft.com/office/drawing/2014/main" id="{DD787671-E5A6-4B88-ACF8-096BDCA05626}"/>
              </a:ext>
            </a:extLst>
          </p:cNvPr>
          <p:cNvSpPr>
            <a:spLocks noGrp="1"/>
          </p:cNvSpPr>
          <p:nvPr>
            <p:ph type="body" sz="quarter" idx="13"/>
          </p:nvPr>
        </p:nvSpPr>
        <p:spPr>
          <a:xfrm>
            <a:off x="0" y="9575481"/>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2" name="img_storm_1">
            <a:extLst>
              <a:ext uri="{FF2B5EF4-FFF2-40B4-BE49-F238E27FC236}">
                <a16:creationId xmlns:a16="http://schemas.microsoft.com/office/drawing/2014/main" id="{7E99093E-2E7E-471C-B11C-C8005AEE9ECC}"/>
              </a:ext>
            </a:extLst>
          </p:cNvPr>
          <p:cNvSpPr>
            <a:spLocks noGrp="1"/>
          </p:cNvSpPr>
          <p:nvPr>
            <p:ph type="pic" sz="quarter" idx="14"/>
          </p:nvPr>
        </p:nvSpPr>
        <p:spPr>
          <a:xfrm>
            <a:off x="4023360" y="3153"/>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3" name="img_storm_2">
            <a:extLst>
              <a:ext uri="{FF2B5EF4-FFF2-40B4-BE49-F238E27FC236}">
                <a16:creationId xmlns:a16="http://schemas.microsoft.com/office/drawing/2014/main" id="{C3D51463-194D-4FCC-B9F7-1D725D798967}"/>
              </a:ext>
            </a:extLst>
          </p:cNvPr>
          <p:cNvSpPr>
            <a:spLocks noGrp="1"/>
          </p:cNvSpPr>
          <p:nvPr>
            <p:ph type="pic" sz="quarter" idx="15"/>
          </p:nvPr>
        </p:nvSpPr>
        <p:spPr>
          <a:xfrm>
            <a:off x="4023360" y="2462486"/>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4" name="txt_met_storm_desc">
            <a:extLst>
              <a:ext uri="{FF2B5EF4-FFF2-40B4-BE49-F238E27FC236}">
                <a16:creationId xmlns:a16="http://schemas.microsoft.com/office/drawing/2014/main" id="{49C0AADD-5871-43A4-8BBC-DA6E7AEDAC73}"/>
              </a:ext>
            </a:extLst>
          </p:cNvPr>
          <p:cNvSpPr>
            <a:spLocks noGrp="1"/>
          </p:cNvSpPr>
          <p:nvPr>
            <p:ph type="body" sz="quarter" idx="16"/>
          </p:nvPr>
        </p:nvSpPr>
        <p:spPr>
          <a:xfrm>
            <a:off x="4021164" y="4957997"/>
            <a:ext cx="3749040" cy="5029200"/>
          </a:xfrm>
          <a:prstGeom prst="rect">
            <a:avLst/>
          </a:prstGeom>
        </p:spPr>
        <p:txBody>
          <a:bodyPr lIns="274320" tIns="137160" rIns="13716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18" name="img_met_plot_2">
            <a:extLst>
              <a:ext uri="{FF2B5EF4-FFF2-40B4-BE49-F238E27FC236}">
                <a16:creationId xmlns:a16="http://schemas.microsoft.com/office/drawing/2014/main" id="{85E3AD46-BAAC-463A-AD3C-F4BED4C16000}"/>
              </a:ext>
            </a:extLst>
          </p:cNvPr>
          <p:cNvSpPr>
            <a:spLocks noGrp="1"/>
          </p:cNvSpPr>
          <p:nvPr>
            <p:ph type="pic" sz="quarter" idx="19"/>
          </p:nvPr>
        </p:nvSpPr>
        <p:spPr>
          <a:xfrm>
            <a:off x="274320" y="699100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6" name="txt_highlight_1">
            <a:extLst>
              <a:ext uri="{FF2B5EF4-FFF2-40B4-BE49-F238E27FC236}">
                <a16:creationId xmlns:a16="http://schemas.microsoft.com/office/drawing/2014/main" id="{DAF24D67-E985-44B2-A029-994AF33E3D8A}"/>
              </a:ext>
            </a:extLst>
          </p:cNvPr>
          <p:cNvSpPr>
            <a:spLocks noGrp="1"/>
          </p:cNvSpPr>
          <p:nvPr>
            <p:ph type="body" sz="quarter" idx="17"/>
          </p:nvPr>
        </p:nvSpPr>
        <p:spPr>
          <a:xfrm>
            <a:off x="4032848" y="191583"/>
            <a:ext cx="3749040" cy="731520"/>
          </a:xfrm>
          <a:prstGeom prst="rect">
            <a:avLst/>
          </a:prstGeom>
          <a:solidFill>
            <a:srgbClr val="D9D9D9">
              <a:alpha val="49804"/>
            </a:srgbClr>
          </a:solidFill>
        </p:spPr>
        <p:txBody>
          <a:bodyPr lIns="274320" rIns="274320"/>
          <a:lstStyle>
            <a:lvl1pPr marL="0" indent="0" algn="ctr">
              <a:lnSpc>
                <a:spcPct val="100000"/>
              </a:lnSpc>
              <a:spcBef>
                <a:spcPts val="0"/>
              </a:spcBef>
              <a:buFontTx/>
              <a:buNone/>
              <a:defRPr sz="1400">
                <a:solidFill>
                  <a:schemeClr val="bg1"/>
                </a:solidFill>
              </a:defRPr>
            </a:lvl1pPr>
          </a:lstStyle>
          <a:p>
            <a:pPr lvl="0"/>
            <a:r>
              <a:rPr lang="en-US" dirty="0"/>
              <a:t>Click to edit</a:t>
            </a:r>
          </a:p>
        </p:txBody>
      </p:sp>
    </p:spTree>
    <p:extLst>
      <p:ext uri="{BB962C8B-B14F-4D97-AF65-F5344CB8AC3E}">
        <p14:creationId xmlns:p14="http://schemas.microsoft.com/office/powerpoint/2010/main" val="355614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Fiv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D13ED41-8353-42A4-8E80-35BE36815F32}"/>
              </a:ext>
            </a:extLst>
          </p:cNvPr>
          <p:cNvPicPr>
            <a:picLocks/>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1" b="33027"/>
          <a:stretch/>
        </p:blipFill>
        <p:spPr>
          <a:xfrm flipH="1">
            <a:off x="0" y="-20035"/>
            <a:ext cx="7772400" cy="3566160"/>
          </a:xfrm>
          <a:prstGeom prst="rect">
            <a:avLst/>
          </a:prstGeom>
        </p:spPr>
      </p:pic>
      <p:sp>
        <p:nvSpPr>
          <p:cNvPr id="11" name="TextBox 10">
            <a:extLst>
              <a:ext uri="{FF2B5EF4-FFF2-40B4-BE49-F238E27FC236}">
                <a16:creationId xmlns:a16="http://schemas.microsoft.com/office/drawing/2014/main" id="{71AD1BDD-88AB-4CB8-B70D-203974A05614}"/>
              </a:ext>
            </a:extLst>
          </p:cNvPr>
          <p:cNvSpPr txBox="1"/>
          <p:nvPr userDrawn="1"/>
        </p:nvSpPr>
        <p:spPr>
          <a:xfrm>
            <a:off x="691377" y="174430"/>
            <a:ext cx="2178160"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Water Quality Data</a:t>
            </a:r>
          </a:p>
        </p:txBody>
      </p:sp>
      <p:pic>
        <p:nvPicPr>
          <p:cNvPr id="12" name="Picture 11">
            <a:extLst>
              <a:ext uri="{FF2B5EF4-FFF2-40B4-BE49-F238E27FC236}">
                <a16:creationId xmlns:a16="http://schemas.microsoft.com/office/drawing/2014/main" id="{EBF00CE8-E429-4901-8359-9922B80C48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2737" y="48917"/>
            <a:ext cx="548640" cy="548640"/>
          </a:xfrm>
          <a:prstGeom prst="rect">
            <a:avLst/>
          </a:prstGeom>
        </p:spPr>
      </p:pic>
      <p:sp>
        <p:nvSpPr>
          <p:cNvPr id="13" name="Rectangle 12">
            <a:extLst>
              <a:ext uri="{FF2B5EF4-FFF2-40B4-BE49-F238E27FC236}">
                <a16:creationId xmlns:a16="http://schemas.microsoft.com/office/drawing/2014/main" id="{70F47525-4386-415C-BD63-149CEB2ADABE}"/>
              </a:ext>
            </a:extLst>
          </p:cNvPr>
          <p:cNvSpPr/>
          <p:nvPr userDrawn="1"/>
        </p:nvSpPr>
        <p:spPr>
          <a:xfrm>
            <a:off x="142737" y="695254"/>
            <a:ext cx="1417320" cy="2423160"/>
          </a:xfrm>
          <a:prstGeom prst="rect">
            <a:avLst/>
          </a:prstGeom>
          <a:solidFill>
            <a:srgbClr val="84CDED"/>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91440" rtlCol="0" anchor="ctr"/>
          <a:lstStyle/>
          <a:p>
            <a:endParaRPr lang="en-US" sz="1200" dirty="0">
              <a:cs typeface="Segoe UI" panose="020B0502040204020203" pitchFamily="34" charset="0"/>
            </a:endParaRPr>
          </a:p>
        </p:txBody>
      </p:sp>
      <p:sp>
        <p:nvSpPr>
          <p:cNvPr id="14" name="Rectangle 13">
            <a:extLst>
              <a:ext uri="{FF2B5EF4-FFF2-40B4-BE49-F238E27FC236}">
                <a16:creationId xmlns:a16="http://schemas.microsoft.com/office/drawing/2014/main" id="{CC32951C-E0A8-46A1-B159-9A1F692196C6}"/>
              </a:ext>
            </a:extLst>
          </p:cNvPr>
          <p:cNvSpPr/>
          <p:nvPr userDrawn="1"/>
        </p:nvSpPr>
        <p:spPr>
          <a:xfrm>
            <a:off x="3883480" y="3538669"/>
            <a:ext cx="3886200"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F45C2706-513F-4FAD-9C48-3D38DDBE7D24}"/>
              </a:ext>
            </a:extLst>
          </p:cNvPr>
          <p:cNvSpPr/>
          <p:nvPr userDrawn="1"/>
        </p:nvSpPr>
        <p:spPr>
          <a:xfrm>
            <a:off x="0" y="3535827"/>
            <a:ext cx="3854422"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EB3C7380-2681-4130-B1E2-54ED1C1EEDF2}"/>
              </a:ext>
            </a:extLst>
          </p:cNvPr>
          <p:cNvSpPr/>
          <p:nvPr userDrawn="1"/>
        </p:nvSpPr>
        <p:spPr>
          <a:xfrm>
            <a:off x="0" y="6896100"/>
            <a:ext cx="7772400" cy="3164768"/>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cxnSp>
        <p:nvCxnSpPr>
          <p:cNvPr id="17" name="Straight Connector 16">
            <a:extLst>
              <a:ext uri="{FF2B5EF4-FFF2-40B4-BE49-F238E27FC236}">
                <a16:creationId xmlns:a16="http://schemas.microsoft.com/office/drawing/2014/main" id="{2B7234F4-AA55-476C-828F-AF490C47C264}"/>
              </a:ext>
            </a:extLst>
          </p:cNvPr>
          <p:cNvCxnSpPr/>
          <p:nvPr userDrawn="1"/>
        </p:nvCxnSpPr>
        <p:spPr>
          <a:xfrm>
            <a:off x="3872079" y="4136341"/>
            <a:ext cx="0" cy="2651760"/>
          </a:xfrm>
          <a:prstGeom prst="line">
            <a:avLst/>
          </a:prstGeom>
          <a:ln w="9525">
            <a:solidFill>
              <a:srgbClr val="247BA0"/>
            </a:solidFill>
          </a:ln>
        </p:spPr>
        <p:style>
          <a:lnRef idx="1">
            <a:schemeClr val="accent1"/>
          </a:lnRef>
          <a:fillRef idx="0">
            <a:schemeClr val="accent1"/>
          </a:fillRef>
          <a:effectRef idx="0">
            <a:schemeClr val="accent1"/>
          </a:effectRef>
          <a:fontRef idx="minor">
            <a:schemeClr val="tx1"/>
          </a:fontRef>
        </p:style>
      </p:cxnSp>
      <p:sp>
        <p:nvSpPr>
          <p:cNvPr id="20" name="txt_wq_data_notes">
            <a:extLst>
              <a:ext uri="{FF2B5EF4-FFF2-40B4-BE49-F238E27FC236}">
                <a16:creationId xmlns:a16="http://schemas.microsoft.com/office/drawing/2014/main" id="{9A6D23F7-E796-4D00-AAA5-2163413EAA66}"/>
              </a:ext>
            </a:extLst>
          </p:cNvPr>
          <p:cNvSpPr>
            <a:spLocks noGrp="1"/>
          </p:cNvSpPr>
          <p:nvPr>
            <p:ph type="body" sz="quarter" idx="13"/>
          </p:nvPr>
        </p:nvSpPr>
        <p:spPr>
          <a:xfrm>
            <a:off x="1639667" y="3158796"/>
            <a:ext cx="5486400" cy="228600"/>
          </a:xfrm>
          <a:prstGeom prst="rect">
            <a:avLst/>
          </a:prstGeom>
        </p:spPr>
        <p:txBody>
          <a:bodyPr lIns="0" bIns="45720"/>
          <a:lstStyle>
            <a:lvl1pPr marL="0" indent="0">
              <a:buFontTx/>
              <a:buNone/>
              <a:defRPr sz="900">
                <a:solidFill>
                  <a:schemeClr val="bg1"/>
                </a:solidFill>
              </a:defRPr>
            </a:lvl1pPr>
          </a:lstStyle>
          <a:p>
            <a:pPr lvl="0"/>
            <a:r>
              <a:rPr lang="en-US" dirty="0"/>
              <a:t>Click to edit</a:t>
            </a:r>
          </a:p>
        </p:txBody>
      </p:sp>
      <p:sp>
        <p:nvSpPr>
          <p:cNvPr id="21" name="txt_wq_co_box">
            <a:extLst>
              <a:ext uri="{FF2B5EF4-FFF2-40B4-BE49-F238E27FC236}">
                <a16:creationId xmlns:a16="http://schemas.microsoft.com/office/drawing/2014/main" id="{7A45D776-BE15-43BD-BA2F-16AE0943C491}"/>
              </a:ext>
            </a:extLst>
          </p:cNvPr>
          <p:cNvSpPr>
            <a:spLocks noGrp="1"/>
          </p:cNvSpPr>
          <p:nvPr>
            <p:ph type="body" sz="quarter" idx="12"/>
          </p:nvPr>
        </p:nvSpPr>
        <p:spPr>
          <a:xfrm>
            <a:off x="138654" y="692374"/>
            <a:ext cx="1417320" cy="242316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22" name="txt_wq_plot_ttl_1">
            <a:extLst>
              <a:ext uri="{FF2B5EF4-FFF2-40B4-BE49-F238E27FC236}">
                <a16:creationId xmlns:a16="http://schemas.microsoft.com/office/drawing/2014/main" id="{BFC4C4BF-1305-474B-A42F-212B8092AE3C}"/>
              </a:ext>
            </a:extLst>
          </p:cNvPr>
          <p:cNvSpPr>
            <a:spLocks noGrp="1"/>
          </p:cNvSpPr>
          <p:nvPr>
            <p:ph type="body" sz="quarter" idx="11" hasCustomPrompt="1"/>
          </p:nvPr>
        </p:nvSpPr>
        <p:spPr>
          <a:xfrm>
            <a:off x="0"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3" name="txt_wq_plot_ttl_2">
            <a:extLst>
              <a:ext uri="{FF2B5EF4-FFF2-40B4-BE49-F238E27FC236}">
                <a16:creationId xmlns:a16="http://schemas.microsoft.com/office/drawing/2014/main" id="{F37684F7-68A5-4F27-969C-03BF71CFF021}"/>
              </a:ext>
            </a:extLst>
          </p:cNvPr>
          <p:cNvSpPr>
            <a:spLocks noGrp="1"/>
          </p:cNvSpPr>
          <p:nvPr>
            <p:ph type="body" sz="quarter" idx="14" hasCustomPrompt="1"/>
          </p:nvPr>
        </p:nvSpPr>
        <p:spPr>
          <a:xfrm>
            <a:off x="3900142"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4" name="img_wq_plot_1">
            <a:extLst>
              <a:ext uri="{FF2B5EF4-FFF2-40B4-BE49-F238E27FC236}">
                <a16:creationId xmlns:a16="http://schemas.microsoft.com/office/drawing/2014/main" id="{02DCA187-A460-4EDB-A01F-6A850D1C90D0}"/>
              </a:ext>
            </a:extLst>
          </p:cNvPr>
          <p:cNvSpPr>
            <a:spLocks noGrp="1"/>
          </p:cNvSpPr>
          <p:nvPr>
            <p:ph type="pic" sz="quarter" idx="19"/>
          </p:nvPr>
        </p:nvSpPr>
        <p:spPr>
          <a:xfrm>
            <a:off x="91440" y="409729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6" name="txt_wq_plot_caption_1">
            <a:extLst>
              <a:ext uri="{FF2B5EF4-FFF2-40B4-BE49-F238E27FC236}">
                <a16:creationId xmlns:a16="http://schemas.microsoft.com/office/drawing/2014/main" id="{8BF4B476-89DA-4F98-95E0-185E4E4230D6}"/>
              </a:ext>
            </a:extLst>
          </p:cNvPr>
          <p:cNvSpPr>
            <a:spLocks noGrp="1"/>
          </p:cNvSpPr>
          <p:nvPr>
            <p:ph type="body" sz="quarter" idx="21"/>
          </p:nvPr>
        </p:nvSpPr>
        <p:spPr>
          <a:xfrm>
            <a:off x="0" y="6591697"/>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7" name="txt_wq_plot_caption_2">
            <a:extLst>
              <a:ext uri="{FF2B5EF4-FFF2-40B4-BE49-F238E27FC236}">
                <a16:creationId xmlns:a16="http://schemas.microsoft.com/office/drawing/2014/main" id="{0D1DD9A6-5427-4E6E-88B4-818ED0640708}"/>
              </a:ext>
            </a:extLst>
          </p:cNvPr>
          <p:cNvSpPr>
            <a:spLocks noGrp="1"/>
          </p:cNvSpPr>
          <p:nvPr>
            <p:ph type="body" sz="quarter" idx="22"/>
          </p:nvPr>
        </p:nvSpPr>
        <p:spPr>
          <a:xfrm>
            <a:off x="3872079" y="6591572"/>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8" name="img_wq_ecosystem">
            <a:extLst>
              <a:ext uri="{FF2B5EF4-FFF2-40B4-BE49-F238E27FC236}">
                <a16:creationId xmlns:a16="http://schemas.microsoft.com/office/drawing/2014/main" id="{10A4E911-B908-4C78-86E2-4237BAC30FA3}"/>
              </a:ext>
            </a:extLst>
          </p:cNvPr>
          <p:cNvSpPr>
            <a:spLocks noGrp="1"/>
          </p:cNvSpPr>
          <p:nvPr>
            <p:ph type="pic" sz="quarter" idx="23"/>
          </p:nvPr>
        </p:nvSpPr>
        <p:spPr>
          <a:xfrm>
            <a:off x="4258282" y="7109283"/>
            <a:ext cx="320040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1" name="txt_wq_ecosystem">
            <a:extLst>
              <a:ext uri="{FF2B5EF4-FFF2-40B4-BE49-F238E27FC236}">
                <a16:creationId xmlns:a16="http://schemas.microsoft.com/office/drawing/2014/main" id="{7578D535-38F5-458B-B82F-C97BD93C08C4}"/>
              </a:ext>
            </a:extLst>
          </p:cNvPr>
          <p:cNvSpPr>
            <a:spLocks noGrp="1"/>
          </p:cNvSpPr>
          <p:nvPr>
            <p:ph type="body" sz="quarter" idx="24"/>
          </p:nvPr>
        </p:nvSpPr>
        <p:spPr>
          <a:xfrm>
            <a:off x="0" y="6906271"/>
            <a:ext cx="3931920" cy="3017520"/>
          </a:xfrm>
          <a:prstGeom prst="rect">
            <a:avLst/>
          </a:prstGeom>
        </p:spPr>
        <p:txBody>
          <a:bodyPr lIns="274320" tIns="274320" rIns="18288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32" name="img_wq_plot_2">
            <a:extLst>
              <a:ext uri="{FF2B5EF4-FFF2-40B4-BE49-F238E27FC236}">
                <a16:creationId xmlns:a16="http://schemas.microsoft.com/office/drawing/2014/main" id="{9D3D7C77-87C9-40C8-9CE3-949AB5F19647}"/>
              </a:ext>
            </a:extLst>
          </p:cNvPr>
          <p:cNvSpPr>
            <a:spLocks noGrp="1"/>
          </p:cNvSpPr>
          <p:nvPr>
            <p:ph type="pic" sz="quarter" idx="25"/>
          </p:nvPr>
        </p:nvSpPr>
        <p:spPr>
          <a:xfrm>
            <a:off x="3931920" y="4099627"/>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5" name="Rectangle 24">
            <a:extLst>
              <a:ext uri="{FF2B5EF4-FFF2-40B4-BE49-F238E27FC236}">
                <a16:creationId xmlns:a16="http://schemas.microsoft.com/office/drawing/2014/main" id="{DF960831-250C-4A7B-BF9E-EF82A9DE4437}"/>
              </a:ext>
            </a:extLst>
          </p:cNvPr>
          <p:cNvSpPr/>
          <p:nvPr userDrawn="1"/>
        </p:nvSpPr>
        <p:spPr>
          <a:xfrm>
            <a:off x="4258282" y="9487787"/>
            <a:ext cx="3200400" cy="4572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47BA0"/>
              </a:solidFill>
            </a:endParaRPr>
          </a:p>
        </p:txBody>
      </p:sp>
      <p:sp>
        <p:nvSpPr>
          <p:cNvPr id="3" name="txt_highlight_2">
            <a:extLst>
              <a:ext uri="{FF2B5EF4-FFF2-40B4-BE49-F238E27FC236}">
                <a16:creationId xmlns:a16="http://schemas.microsoft.com/office/drawing/2014/main" id="{0ABC2651-C2CB-44AA-B39D-EA6AA9D16C21}"/>
              </a:ext>
            </a:extLst>
          </p:cNvPr>
          <p:cNvSpPr>
            <a:spLocks noGrp="1"/>
          </p:cNvSpPr>
          <p:nvPr>
            <p:ph type="body" sz="quarter" idx="26"/>
          </p:nvPr>
        </p:nvSpPr>
        <p:spPr>
          <a:xfrm>
            <a:off x="4258282" y="9491380"/>
            <a:ext cx="3200400" cy="420624"/>
          </a:xfrm>
          <a:prstGeom prst="rect">
            <a:avLst/>
          </a:prstGeom>
        </p:spPr>
        <p:txBody>
          <a:bodyPr anchor="ctr" anchorCtr="0"/>
          <a:lstStyle>
            <a:lvl1pPr marL="0" indent="0" algn="ctr">
              <a:lnSpc>
                <a:spcPct val="100000"/>
              </a:lnSpc>
              <a:spcBef>
                <a:spcPts val="0"/>
              </a:spcBef>
              <a:buFontTx/>
              <a:buNone/>
              <a:defRPr sz="1000" i="1">
                <a:solidFill>
                  <a:srgbClr val="247BA0"/>
                </a:solidFill>
              </a:defRPr>
            </a:lvl1pPr>
            <a:lvl2pPr marL="388620" indent="0" algn="ctr">
              <a:buFontTx/>
              <a:buNone/>
              <a:defRPr sz="1100" i="1">
                <a:solidFill>
                  <a:srgbClr val="247BA0"/>
                </a:solidFill>
              </a:defRPr>
            </a:lvl2pPr>
            <a:lvl3pPr marL="777240" indent="0" algn="ctr">
              <a:buFontTx/>
              <a:buNone/>
              <a:defRPr sz="1100" i="1">
                <a:solidFill>
                  <a:srgbClr val="247BA0"/>
                </a:solidFill>
              </a:defRPr>
            </a:lvl3pPr>
            <a:lvl4pPr marL="1165860" indent="0" algn="ctr">
              <a:buFontTx/>
              <a:buNone/>
              <a:defRPr sz="1100" i="1">
                <a:solidFill>
                  <a:srgbClr val="247BA0"/>
                </a:solidFill>
              </a:defRPr>
            </a:lvl4pPr>
            <a:lvl5pPr marL="1554480" indent="0" algn="ctr">
              <a:buFontTx/>
              <a:buNone/>
              <a:defRPr sz="1100" i="1">
                <a:solidFill>
                  <a:srgbClr val="247BA0"/>
                </a:solidFill>
              </a:defRPr>
            </a:lvl5pPr>
          </a:lstStyle>
          <a:p>
            <a:pPr lvl="0"/>
            <a:r>
              <a:rPr lang="en-US" dirty="0"/>
              <a:t>Click to edit</a:t>
            </a:r>
          </a:p>
        </p:txBody>
      </p:sp>
      <p:sp>
        <p:nvSpPr>
          <p:cNvPr id="29" name="Rectangle 28">
            <a:extLst>
              <a:ext uri="{FF2B5EF4-FFF2-40B4-BE49-F238E27FC236}">
                <a16:creationId xmlns:a16="http://schemas.microsoft.com/office/drawing/2014/main" id="{4EE2929A-92F4-4892-BB54-A18146FEB625}"/>
              </a:ext>
            </a:extLst>
          </p:cNvPr>
          <p:cNvSpPr/>
          <p:nvPr userDrawn="1"/>
        </p:nvSpPr>
        <p:spPr>
          <a:xfrm>
            <a:off x="1633317" y="694561"/>
            <a:ext cx="6035040" cy="24231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79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ix">
    <p:spTree>
      <p:nvGrpSpPr>
        <p:cNvPr id="1" name=""/>
        <p:cNvGrpSpPr/>
        <p:nvPr/>
      </p:nvGrpSpPr>
      <p:grpSpPr>
        <a:xfrm>
          <a:off x="0" y="0"/>
          <a:ext cx="0" cy="0"/>
          <a:chOff x="0" y="0"/>
          <a:chExt cx="0" cy="0"/>
        </a:xfrm>
      </p:grpSpPr>
      <p:sp>
        <p:nvSpPr>
          <p:cNvPr id="38" name="img_nerr_4">
            <a:extLst>
              <a:ext uri="{FF2B5EF4-FFF2-40B4-BE49-F238E27FC236}">
                <a16:creationId xmlns:a16="http://schemas.microsoft.com/office/drawing/2014/main" id="{B19BA939-242B-4FEB-B6BF-A821530E81D2}"/>
              </a:ext>
            </a:extLst>
          </p:cNvPr>
          <p:cNvSpPr>
            <a:spLocks noGrp="1"/>
          </p:cNvSpPr>
          <p:nvPr>
            <p:ph type="pic" sz="quarter" idx="21"/>
          </p:nvPr>
        </p:nvSpPr>
        <p:spPr>
          <a:xfrm>
            <a:off x="4672965" y="6788194"/>
            <a:ext cx="3108960" cy="19202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2" name="img_nerr_3">
            <a:extLst>
              <a:ext uri="{FF2B5EF4-FFF2-40B4-BE49-F238E27FC236}">
                <a16:creationId xmlns:a16="http://schemas.microsoft.com/office/drawing/2014/main" id="{DEAE2DE7-A741-4E18-8809-1D0F4425F4F6}"/>
              </a:ext>
            </a:extLst>
          </p:cNvPr>
          <p:cNvSpPr>
            <a:spLocks noGrp="1"/>
          </p:cNvSpPr>
          <p:nvPr>
            <p:ph type="pic" sz="quarter" idx="24"/>
          </p:nvPr>
        </p:nvSpPr>
        <p:spPr>
          <a:xfrm>
            <a:off x="4672965" y="4552950"/>
            <a:ext cx="3108960" cy="22860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3" name="img_nerr_1">
            <a:extLst>
              <a:ext uri="{FF2B5EF4-FFF2-40B4-BE49-F238E27FC236}">
                <a16:creationId xmlns:a16="http://schemas.microsoft.com/office/drawing/2014/main" id="{20D3ECAB-4B80-4F6F-95C0-EA3D6CD9ED53}"/>
              </a:ext>
            </a:extLst>
          </p:cNvPr>
          <p:cNvSpPr>
            <a:spLocks noGrp="1"/>
          </p:cNvSpPr>
          <p:nvPr>
            <p:ph type="pic" sz="quarter" idx="19"/>
          </p:nvPr>
        </p:nvSpPr>
        <p:spPr>
          <a:xfrm>
            <a:off x="4672965" y="0"/>
            <a:ext cx="3108960" cy="219456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5" name="img_nerr_2">
            <a:extLst>
              <a:ext uri="{FF2B5EF4-FFF2-40B4-BE49-F238E27FC236}">
                <a16:creationId xmlns:a16="http://schemas.microsoft.com/office/drawing/2014/main" id="{59190EE1-AC2F-45C7-8EDD-5014DC1DB5B5}"/>
              </a:ext>
            </a:extLst>
          </p:cNvPr>
          <p:cNvSpPr>
            <a:spLocks noGrp="1"/>
          </p:cNvSpPr>
          <p:nvPr>
            <p:ph type="pic" sz="quarter" idx="20"/>
          </p:nvPr>
        </p:nvSpPr>
        <p:spPr>
          <a:xfrm>
            <a:off x="4675197" y="2188210"/>
            <a:ext cx="310896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6" name="Rectangle 5">
            <a:extLst>
              <a:ext uri="{FF2B5EF4-FFF2-40B4-BE49-F238E27FC236}">
                <a16:creationId xmlns:a16="http://schemas.microsoft.com/office/drawing/2014/main" id="{1F28317F-8B12-40A7-93DB-E130433F7AA2}"/>
              </a:ext>
            </a:extLst>
          </p:cNvPr>
          <p:cNvSpPr/>
          <p:nvPr userDrawn="1"/>
        </p:nvSpPr>
        <p:spPr>
          <a:xfrm>
            <a:off x="0" y="8685446"/>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19A6794B-DAC9-43D9-8045-8DDF3E7734D2}"/>
              </a:ext>
            </a:extLst>
          </p:cNvPr>
          <p:cNvGrpSpPr/>
          <p:nvPr userDrawn="1"/>
        </p:nvGrpSpPr>
        <p:grpSpPr>
          <a:xfrm>
            <a:off x="241804" y="8854312"/>
            <a:ext cx="848238" cy="182880"/>
            <a:chOff x="1576039" y="423746"/>
            <a:chExt cx="848238" cy="182880"/>
          </a:xfrm>
        </p:grpSpPr>
        <p:sp>
          <p:nvSpPr>
            <p:cNvPr id="8" name="Oval 7">
              <a:extLst>
                <a:ext uri="{FF2B5EF4-FFF2-40B4-BE49-F238E27FC236}">
                  <a16:creationId xmlns:a16="http://schemas.microsoft.com/office/drawing/2014/main" id="{C49CAC7C-4333-4BC2-81D6-C7A26E5B7EDC}"/>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636D3C2-3C6E-4845-9393-023B1B336669}"/>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EE9FA43-AB7D-49CC-8B61-E6AB650869CE}"/>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C34F61ED-8E49-4695-AE0C-F85838BA3E8E}"/>
              </a:ext>
            </a:extLst>
          </p:cNvPr>
          <p:cNvSpPr txBox="1"/>
          <p:nvPr userDrawn="1"/>
        </p:nvSpPr>
        <p:spPr>
          <a:xfrm>
            <a:off x="5783964" y="8791936"/>
            <a:ext cx="1688283" cy="338554"/>
          </a:xfrm>
          <a:prstGeom prst="rect">
            <a:avLst/>
          </a:prstGeom>
          <a:noFill/>
        </p:spPr>
        <p:txBody>
          <a:bodyPr wrap="none" rtlCol="0">
            <a:spAutoFit/>
          </a:bodyPr>
          <a:lstStyle/>
          <a:p>
            <a:r>
              <a:rPr lang="en-US" sz="1600" dirty="0">
                <a:solidFill>
                  <a:schemeClr val="bg1"/>
                </a:solidFill>
                <a:latin typeface="Segoe UI" panose="020B0502040204020203" pitchFamily="34" charset="0"/>
                <a:cs typeface="Segoe UI" panose="020B0502040204020203" pitchFamily="34" charset="0"/>
              </a:rPr>
              <a:t>Connect with us!</a:t>
            </a:r>
          </a:p>
        </p:txBody>
      </p:sp>
      <p:sp>
        <p:nvSpPr>
          <p:cNvPr id="12" name="Rectangle 11">
            <a:extLst>
              <a:ext uri="{FF2B5EF4-FFF2-40B4-BE49-F238E27FC236}">
                <a16:creationId xmlns:a16="http://schemas.microsoft.com/office/drawing/2014/main" id="{E995B9D6-5ADC-49BC-BAEE-5EAF91306F47}"/>
              </a:ext>
            </a:extLst>
          </p:cNvPr>
          <p:cNvSpPr/>
          <p:nvPr userDrawn="1"/>
        </p:nvSpPr>
        <p:spPr>
          <a:xfrm>
            <a:off x="-2694" y="2650"/>
            <a:ext cx="4678141" cy="86868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1A427BF-9865-44AE-AA20-695B39D0E6F1}"/>
              </a:ext>
            </a:extLst>
          </p:cNvPr>
          <p:cNvSpPr txBox="1"/>
          <p:nvPr userDrawn="1"/>
        </p:nvSpPr>
        <p:spPr>
          <a:xfrm>
            <a:off x="640182" y="4628666"/>
            <a:ext cx="1296702" cy="400110"/>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CONTACT</a:t>
            </a:r>
          </a:p>
        </p:txBody>
      </p:sp>
      <p:sp>
        <p:nvSpPr>
          <p:cNvPr id="14" name="TextBox 13">
            <a:extLst>
              <a:ext uri="{FF2B5EF4-FFF2-40B4-BE49-F238E27FC236}">
                <a16:creationId xmlns:a16="http://schemas.microsoft.com/office/drawing/2014/main" id="{1036CA82-016B-4040-A462-4A52C500CE1F}"/>
              </a:ext>
            </a:extLst>
          </p:cNvPr>
          <p:cNvSpPr txBox="1"/>
          <p:nvPr userDrawn="1"/>
        </p:nvSpPr>
        <p:spPr>
          <a:xfrm>
            <a:off x="630655" y="5957652"/>
            <a:ext cx="727315"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DATA</a:t>
            </a:r>
          </a:p>
        </p:txBody>
      </p:sp>
      <p:sp>
        <p:nvSpPr>
          <p:cNvPr id="15" name="TextBox 14">
            <a:extLst>
              <a:ext uri="{FF2B5EF4-FFF2-40B4-BE49-F238E27FC236}">
                <a16:creationId xmlns:a16="http://schemas.microsoft.com/office/drawing/2014/main" id="{F2E4E354-1007-476E-83EC-48132DA6AADB}"/>
              </a:ext>
            </a:extLst>
          </p:cNvPr>
          <p:cNvSpPr txBox="1"/>
          <p:nvPr userDrawn="1"/>
        </p:nvSpPr>
        <p:spPr>
          <a:xfrm>
            <a:off x="631924" y="7215938"/>
            <a:ext cx="1099404"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EXPLORE</a:t>
            </a:r>
          </a:p>
        </p:txBody>
      </p:sp>
      <p:grpSp>
        <p:nvGrpSpPr>
          <p:cNvPr id="16" name="Group 15">
            <a:extLst>
              <a:ext uri="{FF2B5EF4-FFF2-40B4-BE49-F238E27FC236}">
                <a16:creationId xmlns:a16="http://schemas.microsoft.com/office/drawing/2014/main" id="{266E57F3-2F9C-45B7-8959-FDFE489D3730}"/>
              </a:ext>
            </a:extLst>
          </p:cNvPr>
          <p:cNvGrpSpPr>
            <a:grpSpLocks noChangeAspect="1"/>
          </p:cNvGrpSpPr>
          <p:nvPr userDrawn="1"/>
        </p:nvGrpSpPr>
        <p:grpSpPr>
          <a:xfrm rot="16200000">
            <a:off x="229984" y="7214596"/>
            <a:ext cx="380231" cy="382917"/>
            <a:chOff x="1669157" y="5914527"/>
            <a:chExt cx="1140694" cy="1148754"/>
          </a:xfrm>
        </p:grpSpPr>
        <p:sp>
          <p:nvSpPr>
            <p:cNvPr id="17" name="Oval 16">
              <a:extLst>
                <a:ext uri="{FF2B5EF4-FFF2-40B4-BE49-F238E27FC236}">
                  <a16:creationId xmlns:a16="http://schemas.microsoft.com/office/drawing/2014/main" id="{6599B0C0-B6AB-49BA-BEF2-BFC9FD1E9BCA}"/>
                </a:ext>
              </a:extLst>
            </p:cNvPr>
            <p:cNvSpPr/>
            <p:nvPr/>
          </p:nvSpPr>
          <p:spPr>
            <a:xfrm>
              <a:off x="1712571" y="596600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77739CFE-85D0-4DCA-9EE7-895F39CEAF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9157" y="5914527"/>
              <a:ext cx="1097281" cy="1097283"/>
            </a:xfrm>
            <a:prstGeom prst="rect">
              <a:avLst/>
            </a:prstGeom>
          </p:spPr>
        </p:pic>
      </p:grpSp>
      <p:grpSp>
        <p:nvGrpSpPr>
          <p:cNvPr id="19" name="Group 18">
            <a:extLst>
              <a:ext uri="{FF2B5EF4-FFF2-40B4-BE49-F238E27FC236}">
                <a16:creationId xmlns:a16="http://schemas.microsoft.com/office/drawing/2014/main" id="{1D3057B1-3744-4561-9572-E36EB7DBEF1A}"/>
              </a:ext>
            </a:extLst>
          </p:cNvPr>
          <p:cNvGrpSpPr>
            <a:grpSpLocks noChangeAspect="1"/>
          </p:cNvGrpSpPr>
          <p:nvPr userDrawn="1"/>
        </p:nvGrpSpPr>
        <p:grpSpPr>
          <a:xfrm>
            <a:off x="242369" y="5955566"/>
            <a:ext cx="365760" cy="365760"/>
            <a:chOff x="1688462" y="3129872"/>
            <a:chExt cx="1097280" cy="1097280"/>
          </a:xfrm>
        </p:grpSpPr>
        <p:sp>
          <p:nvSpPr>
            <p:cNvPr id="20" name="Oval 19">
              <a:extLst>
                <a:ext uri="{FF2B5EF4-FFF2-40B4-BE49-F238E27FC236}">
                  <a16:creationId xmlns:a16="http://schemas.microsoft.com/office/drawing/2014/main" id="{CB1B50DF-BF29-46A5-955D-1EFAC1981EEE}"/>
                </a:ext>
              </a:extLst>
            </p:cNvPr>
            <p:cNvSpPr/>
            <p:nvPr/>
          </p:nvSpPr>
          <p:spPr>
            <a:xfrm>
              <a:off x="1688462" y="312987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46900F8-ECCA-4BD8-985C-2288485CA8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7918" y="3199328"/>
              <a:ext cx="960120" cy="960120"/>
            </a:xfrm>
            <a:prstGeom prst="rect">
              <a:avLst/>
            </a:prstGeom>
          </p:spPr>
        </p:pic>
      </p:grpSp>
      <p:grpSp>
        <p:nvGrpSpPr>
          <p:cNvPr id="22" name="Group 21">
            <a:extLst>
              <a:ext uri="{FF2B5EF4-FFF2-40B4-BE49-F238E27FC236}">
                <a16:creationId xmlns:a16="http://schemas.microsoft.com/office/drawing/2014/main" id="{8B50C6A3-C040-451B-AB2D-8F10D10B01DD}"/>
              </a:ext>
            </a:extLst>
          </p:cNvPr>
          <p:cNvGrpSpPr>
            <a:grpSpLocks noChangeAspect="1"/>
          </p:cNvGrpSpPr>
          <p:nvPr userDrawn="1"/>
        </p:nvGrpSpPr>
        <p:grpSpPr>
          <a:xfrm>
            <a:off x="250326" y="4637023"/>
            <a:ext cx="365760" cy="365760"/>
            <a:chOff x="1712571" y="514652"/>
            <a:chExt cx="1097280" cy="1097280"/>
          </a:xfrm>
        </p:grpSpPr>
        <p:sp>
          <p:nvSpPr>
            <p:cNvPr id="23" name="Oval 22">
              <a:extLst>
                <a:ext uri="{FF2B5EF4-FFF2-40B4-BE49-F238E27FC236}">
                  <a16:creationId xmlns:a16="http://schemas.microsoft.com/office/drawing/2014/main" id="{7D8E823F-07C2-492A-A9E9-53E97D1FA7F4}"/>
                </a:ext>
              </a:extLst>
            </p:cNvPr>
            <p:cNvSpPr/>
            <p:nvPr/>
          </p:nvSpPr>
          <p:spPr>
            <a:xfrm>
              <a:off x="1712571" y="51465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98E0C54A-757C-49A4-B5FF-9B67599830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150" t="11281" r="19980" b="13719"/>
            <a:stretch/>
          </p:blipFill>
          <p:spPr>
            <a:xfrm>
              <a:off x="1938720" y="632588"/>
              <a:ext cx="667908" cy="822960"/>
            </a:xfrm>
            <a:prstGeom prst="rect">
              <a:avLst/>
            </a:prstGeom>
          </p:spPr>
        </p:pic>
      </p:grpSp>
      <p:pic>
        <p:nvPicPr>
          <p:cNvPr id="25" name="Picture 24">
            <a:extLst>
              <a:ext uri="{FF2B5EF4-FFF2-40B4-BE49-F238E27FC236}">
                <a16:creationId xmlns:a16="http://schemas.microsoft.com/office/drawing/2014/main" id="{6A636EE7-3201-40DD-82F7-A506B086D44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723"/>
          <a:stretch/>
        </p:blipFill>
        <p:spPr>
          <a:xfrm>
            <a:off x="5867399" y="9426460"/>
            <a:ext cx="1516058" cy="457200"/>
          </a:xfrm>
          <a:prstGeom prst="rect">
            <a:avLst/>
          </a:prstGeom>
        </p:spPr>
      </p:pic>
      <p:sp>
        <p:nvSpPr>
          <p:cNvPr id="26" name="TextBox 25">
            <a:extLst>
              <a:ext uri="{FF2B5EF4-FFF2-40B4-BE49-F238E27FC236}">
                <a16:creationId xmlns:a16="http://schemas.microsoft.com/office/drawing/2014/main" id="{0DD07B41-5610-4E2C-8F2A-E5F09F851079}"/>
              </a:ext>
            </a:extLst>
          </p:cNvPr>
          <p:cNvSpPr txBox="1"/>
          <p:nvPr userDrawn="1"/>
        </p:nvSpPr>
        <p:spPr>
          <a:xfrm>
            <a:off x="251455" y="9097391"/>
            <a:ext cx="4937760" cy="900246"/>
          </a:xfrm>
          <a:prstGeom prst="rect">
            <a:avLst/>
          </a:prstGeom>
          <a:noFill/>
        </p:spPr>
        <p:txBody>
          <a:bodyPr wrap="square" lIns="0" rtlCol="0">
            <a:spAutoFit/>
          </a:bodyPr>
          <a:lstStyle/>
          <a:p>
            <a:r>
              <a:rPr lang="en-US" sz="1400" dirty="0">
                <a:solidFill>
                  <a:srgbClr val="AEBA41"/>
                </a:solidFill>
              </a:rPr>
              <a:t>National Estuarine Research Reserves Protect People &amp; Places</a:t>
            </a:r>
          </a:p>
          <a:p>
            <a:pPr>
              <a:spcBef>
                <a:spcPts val="300"/>
              </a:spcBef>
            </a:pPr>
            <a:r>
              <a:rPr lang="en-US" sz="900" i="1" dirty="0">
                <a:solidFill>
                  <a:srgbClr val="AEBA41"/>
                </a:solidFill>
              </a:rPr>
              <a:t>This work is/was sponsored by the National Estuarine Research Reserve System Science Collaborative, which supports collaborative research that addresses coastal management problems important to the reserves. The Science Collaborative is funded by the National Oceanic and Atmospheric Administration and managed by the University of Michigan Water Center (NA19NOS4190058).</a:t>
            </a:r>
            <a:endParaRPr lang="en-US" sz="900" i="1" dirty="0"/>
          </a:p>
        </p:txBody>
      </p:sp>
      <p:cxnSp>
        <p:nvCxnSpPr>
          <p:cNvPr id="27" name="Straight Connector 26">
            <a:extLst>
              <a:ext uri="{FF2B5EF4-FFF2-40B4-BE49-F238E27FC236}">
                <a16:creationId xmlns:a16="http://schemas.microsoft.com/office/drawing/2014/main" id="{28E667A1-212D-4A26-B611-14B6DE6698CA}"/>
              </a:ext>
            </a:extLst>
          </p:cNvPr>
          <p:cNvCxnSpPr/>
          <p:nvPr userDrawn="1"/>
        </p:nvCxnSpPr>
        <p:spPr>
          <a:xfrm>
            <a:off x="242369" y="4242817"/>
            <a:ext cx="402336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A5E3535-3521-4819-952E-2288413F7752}"/>
              </a:ext>
            </a:extLst>
          </p:cNvPr>
          <p:cNvSpPr txBox="1"/>
          <p:nvPr userDrawn="1"/>
        </p:nvSpPr>
        <p:spPr>
          <a:xfrm>
            <a:off x="123003" y="274108"/>
            <a:ext cx="1564852"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About NERRS</a:t>
            </a:r>
            <a:endParaRPr lang="en-US" dirty="0">
              <a:solidFill>
                <a:schemeClr val="bg1"/>
              </a:solidFill>
            </a:endParaRPr>
          </a:p>
        </p:txBody>
      </p:sp>
      <p:sp>
        <p:nvSpPr>
          <p:cNvPr id="29" name="Rectangle 28">
            <a:extLst>
              <a:ext uri="{FF2B5EF4-FFF2-40B4-BE49-F238E27FC236}">
                <a16:creationId xmlns:a16="http://schemas.microsoft.com/office/drawing/2014/main" id="{BDF4F1A6-0974-4CAA-8804-8298A60B2365}"/>
              </a:ext>
            </a:extLst>
          </p:cNvPr>
          <p:cNvSpPr/>
          <p:nvPr userDrawn="1"/>
        </p:nvSpPr>
        <p:spPr>
          <a:xfrm>
            <a:off x="155385" y="669256"/>
            <a:ext cx="4289393" cy="3785652"/>
          </a:xfrm>
          <a:prstGeom prst="rect">
            <a:avLst/>
          </a:prstGeom>
        </p:spPr>
        <p:txBody>
          <a:bodyPr wrap="square" rIns="91440">
            <a:spAutoFit/>
          </a:bodyPr>
          <a:lstStyle/>
          <a:p>
            <a:r>
              <a:rPr lang="en-US" sz="1200" dirty="0">
                <a:solidFill>
                  <a:schemeClr val="bg1"/>
                </a:solidFill>
              </a:rPr>
              <a:t>Established in 1972, the NERRS is a network of 29 ecologically significant, locally treasured estuarine places in 23 states and Puerto Rico. Each Reserve is a partnership between NOAA and a state agency or university. Most of the 1.3+ million acres of estuary lands and waters that Reserves help to protect and steward are open to the public. Reserves work with local decision makers, states, universities, nonprofits, and others to set natural resource management priorities and address them through research, environmental monitoring, education, training, and stewardship.</a:t>
            </a:r>
          </a:p>
          <a:p>
            <a:endParaRPr lang="en-US" sz="1200" dirty="0">
              <a:solidFill>
                <a:schemeClr val="bg1"/>
              </a:solidFill>
            </a:endParaRPr>
          </a:p>
          <a:p>
            <a:r>
              <a:rPr lang="en-US" sz="1200" dirty="0">
                <a:solidFill>
                  <a:schemeClr val="bg1"/>
                </a:solidFill>
              </a:rPr>
              <a:t>The health of every reserve is continuously monitored by the System Wide Monitoring Program (SWMP). SWMP is a robust, long-term, and versatile monitoring program that uses the NERRS network to intensively study estuarine reference sites for evaluating ecosystem function and change. Reserve-generated data and information are available to local citizens and decision makers. For more information, go to: </a:t>
            </a:r>
          </a:p>
          <a:p>
            <a:endParaRPr lang="en-US" sz="1200" dirty="0">
              <a:solidFill>
                <a:schemeClr val="bg1"/>
              </a:solidFill>
            </a:endParaRPr>
          </a:p>
          <a:p>
            <a:endParaRPr lang="en-US" sz="1200" dirty="0">
              <a:solidFill>
                <a:schemeClr val="bg1"/>
              </a:solidFill>
            </a:endParaRPr>
          </a:p>
        </p:txBody>
      </p:sp>
      <p:sp>
        <p:nvSpPr>
          <p:cNvPr id="30" name="TextBox 29">
            <a:extLst>
              <a:ext uri="{FF2B5EF4-FFF2-40B4-BE49-F238E27FC236}">
                <a16:creationId xmlns:a16="http://schemas.microsoft.com/office/drawing/2014/main" id="{C4633ACA-7825-418D-9558-E549B8FB5907}"/>
              </a:ext>
            </a:extLst>
          </p:cNvPr>
          <p:cNvSpPr txBox="1"/>
          <p:nvPr userDrawn="1"/>
        </p:nvSpPr>
        <p:spPr>
          <a:xfrm>
            <a:off x="2482019" y="3782075"/>
            <a:ext cx="2107308" cy="276999"/>
          </a:xfrm>
          <a:prstGeom prst="rect">
            <a:avLst/>
          </a:prstGeom>
          <a:noFill/>
        </p:spPr>
        <p:txBody>
          <a:bodyPr wrap="none" rtlCol="0">
            <a:spAutoFit/>
          </a:bodyPr>
          <a:lstStyle/>
          <a:p>
            <a:r>
              <a:rPr lang="en-US" sz="1200" b="1" dirty="0">
                <a:solidFill>
                  <a:srgbClr val="AEBA41"/>
                </a:solidFill>
                <a:hlinkClick r:id="rId6"/>
              </a:rPr>
              <a:t>https://coast.noaa.gov/nerrs/</a:t>
            </a:r>
            <a:endParaRPr lang="en-US" sz="1200" b="1" dirty="0">
              <a:solidFill>
                <a:srgbClr val="AEBA41"/>
              </a:solidFill>
            </a:endParaRPr>
          </a:p>
        </p:txBody>
      </p:sp>
      <p:cxnSp>
        <p:nvCxnSpPr>
          <p:cNvPr id="34" name="Straight Connector 33">
            <a:extLst>
              <a:ext uri="{FF2B5EF4-FFF2-40B4-BE49-F238E27FC236}">
                <a16:creationId xmlns:a16="http://schemas.microsoft.com/office/drawing/2014/main" id="{4EE4B713-EEA8-43B2-BEC8-57C631618A5E}"/>
              </a:ext>
            </a:extLst>
          </p:cNvPr>
          <p:cNvCxnSpPr/>
          <p:nvPr userDrawn="1"/>
        </p:nvCxnSpPr>
        <p:spPr>
          <a:xfrm>
            <a:off x="35781" y="643440"/>
            <a:ext cx="0" cy="621456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xt_social_handle">
            <a:extLst>
              <a:ext uri="{FF2B5EF4-FFF2-40B4-BE49-F238E27FC236}">
                <a16:creationId xmlns:a16="http://schemas.microsoft.com/office/drawing/2014/main" id="{3EACB6D3-B31F-432C-A761-9CD699FFFB86}"/>
              </a:ext>
            </a:extLst>
          </p:cNvPr>
          <p:cNvSpPr>
            <a:spLocks noGrp="1"/>
          </p:cNvSpPr>
          <p:nvPr>
            <p:ph type="body" sz="quarter" idx="13"/>
          </p:nvPr>
        </p:nvSpPr>
        <p:spPr>
          <a:xfrm>
            <a:off x="5725154" y="9122680"/>
            <a:ext cx="1828800" cy="228600"/>
          </a:xfrm>
          <a:prstGeom prst="rect">
            <a:avLst/>
          </a:prstGeom>
        </p:spPr>
        <p:txBody>
          <a:bodyPr lIns="0" rIns="0" bIns="45720" anchor="ctr" anchorCtr="0"/>
          <a:lstStyle>
            <a:lvl1pPr marL="0" indent="0" algn="ctr">
              <a:buFontTx/>
              <a:buNone/>
              <a:defRPr sz="1100">
                <a:solidFill>
                  <a:schemeClr val="bg1"/>
                </a:solidFill>
              </a:defRPr>
            </a:lvl1pPr>
          </a:lstStyle>
          <a:p>
            <a:pPr lvl="0"/>
            <a:r>
              <a:rPr lang="en-US" dirty="0"/>
              <a:t>Click to edit</a:t>
            </a:r>
          </a:p>
        </p:txBody>
      </p:sp>
      <p:sp>
        <p:nvSpPr>
          <p:cNvPr id="39" name="txt_contact">
            <a:extLst>
              <a:ext uri="{FF2B5EF4-FFF2-40B4-BE49-F238E27FC236}">
                <a16:creationId xmlns:a16="http://schemas.microsoft.com/office/drawing/2014/main" id="{E2E08687-CB42-40CC-B38D-A966CA2CD7BA}"/>
              </a:ext>
            </a:extLst>
          </p:cNvPr>
          <p:cNvSpPr>
            <a:spLocks noGrp="1"/>
          </p:cNvSpPr>
          <p:nvPr>
            <p:ph type="body" sz="quarter" idx="16"/>
          </p:nvPr>
        </p:nvSpPr>
        <p:spPr>
          <a:xfrm>
            <a:off x="273091" y="5089638"/>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0" name="txt_nerr_data">
            <a:extLst>
              <a:ext uri="{FF2B5EF4-FFF2-40B4-BE49-F238E27FC236}">
                <a16:creationId xmlns:a16="http://schemas.microsoft.com/office/drawing/2014/main" id="{BABD1BE1-074A-4400-8B97-45AF5ED49246}"/>
              </a:ext>
            </a:extLst>
          </p:cNvPr>
          <p:cNvSpPr>
            <a:spLocks noGrp="1"/>
          </p:cNvSpPr>
          <p:nvPr>
            <p:ph type="body" sz="quarter" idx="22"/>
          </p:nvPr>
        </p:nvSpPr>
        <p:spPr>
          <a:xfrm>
            <a:off x="273050" y="6414641"/>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1" name="txt_explore">
            <a:extLst>
              <a:ext uri="{FF2B5EF4-FFF2-40B4-BE49-F238E27FC236}">
                <a16:creationId xmlns:a16="http://schemas.microsoft.com/office/drawing/2014/main" id="{921090A5-FF26-40AC-A14F-24F3C1A39A4F}"/>
              </a:ext>
            </a:extLst>
          </p:cNvPr>
          <p:cNvSpPr>
            <a:spLocks noGrp="1"/>
          </p:cNvSpPr>
          <p:nvPr>
            <p:ph type="body" sz="quarter" idx="23"/>
          </p:nvPr>
        </p:nvSpPr>
        <p:spPr>
          <a:xfrm>
            <a:off x="273050" y="7684072"/>
            <a:ext cx="4114800" cy="91440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421248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2086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1.jp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hyperlink" Target="https://www.drna.pr.gov/jbnerr/" TargetMode="External"/><Relationship Id="rId7" Type="http://schemas.openxmlformats.org/officeDocument/2006/relationships/image" Target="../media/image41.PNG"/><Relationship Id="rId2" Type="http://schemas.openxmlformats.org/officeDocument/2006/relationships/hyperlink" Target="http://www.nerrsdata.org/" TargetMode="Externa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jpg"/><Relationship Id="rId4" Type="http://schemas.openxmlformats.org/officeDocument/2006/relationships/image" Target="../media/image3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storm"/>
          <p:cNvPicPr>
            <a:picLocks noGrp="1"/>
          </p:cNvPicPr>
          <p:nvPr>
            <p:ph type="pic" sz="quarter" idx="17" hasCustomPrompt="1"/>
          </p:nvPr>
        </p:nvPicPr>
        <p:blipFill>
          <a:blip r:embed="rId2" cstate="print"/>
          <a:stretch>
            <a:fillRect/>
          </a:stretch>
        </p:blipFill>
        <p:spPr>
          <a:xfrm>
            <a:off x="1739339" y="1273036"/>
            <a:ext cx="6035040" cy="4389120"/>
          </a:xfrm>
          <a:prstGeom prst="rect">
            <a:avLst/>
          </a:prstGeom>
        </p:spPr>
      </p:pic>
      <p:pic>
        <p:nvPicPr>
          <p:cNvPr id="3" name="Rounded Rectangle 15"/>
          <p:cNvPicPr>
            <a:picLocks noGrp="1"/>
          </p:cNvPicPr>
          <p:nvPr>
            <p:ph/>
          </p:nvPr>
        </p:nvPicPr>
        <p:blipFill>
          <a:blip r:embed="rId3" cstate="print"/>
          <a:stretch>
            <a:fillRect/>
          </a:stretch>
        </p:blipFill>
        <p:spPr>
          <a:xfrm>
            <a:off x="109728" y="2484035"/>
            <a:ext cx="1920240" cy="914400"/>
          </a:xfrm>
          <a:prstGeom prst="rect">
            <a:avLst/>
          </a:prstGeom>
        </p:spPr>
      </p:pic>
      <p:pic>
        <p:nvPicPr>
          <p:cNvPr id="4" name="Rounded Rectangle 16"/>
          <p:cNvPicPr>
            <a:picLocks noGrp="1"/>
          </p:cNvPicPr>
          <p:nvPr>
            <p:ph/>
          </p:nvPr>
        </p:nvPicPr>
        <p:blipFill>
          <a:blip r:embed="rId3" cstate="print"/>
          <a:stretch>
            <a:fillRect/>
          </a:stretch>
        </p:blipFill>
        <p:spPr>
          <a:xfrm>
            <a:off x="109022" y="3500376"/>
            <a:ext cx="1920240" cy="914400"/>
          </a:xfrm>
          <a:prstGeom prst="rect">
            <a:avLst/>
          </a:prstGeom>
        </p:spPr>
      </p:pic>
      <p:pic>
        <p:nvPicPr>
          <p:cNvPr id="5" name="Rounded Rectangle 17"/>
          <p:cNvPicPr>
            <a:picLocks noGrp="1"/>
          </p:cNvPicPr>
          <p:nvPr>
            <p:ph/>
          </p:nvPr>
        </p:nvPicPr>
        <p:blipFill>
          <a:blip r:embed="rId3" cstate="print"/>
          <a:stretch>
            <a:fillRect/>
          </a:stretch>
        </p:blipFill>
        <p:spPr>
          <a:xfrm>
            <a:off x="109022" y="4523096"/>
            <a:ext cx="1920240" cy="914400"/>
          </a:xfrm>
          <a:prstGeom prst="rect">
            <a:avLst/>
          </a:prstGeom>
        </p:spPr>
      </p:pic>
      <p:pic>
        <p:nvPicPr>
          <p:cNvPr id="6" name="Rounded Rectangle 18"/>
          <p:cNvPicPr>
            <a:picLocks noGrp="1"/>
          </p:cNvPicPr>
          <p:nvPr>
            <p:ph/>
          </p:nvPr>
        </p:nvPicPr>
        <p:blipFill>
          <a:blip r:embed="rId3" cstate="print"/>
          <a:stretch>
            <a:fillRect/>
          </a:stretch>
        </p:blipFill>
        <p:spPr>
          <a:xfrm>
            <a:off x="109728" y="1467700"/>
            <a:ext cx="1920240" cy="914400"/>
          </a:xfrm>
          <a:prstGeom prst="rect">
            <a:avLst/>
          </a:prstGeom>
        </p:spPr>
      </p:pic>
      <p:pic>
        <p:nvPicPr>
          <p:cNvPr id="7" name="Rectangle 6"/>
          <p:cNvPicPr>
            <a:picLocks noGrp="1"/>
          </p:cNvPicPr>
          <p:nvPr>
            <p:ph/>
          </p:nvPr>
        </p:nvPicPr>
        <p:blipFill>
          <a:blip r:embed="rId4" cstate="print"/>
          <a:stretch>
            <a:fillRect/>
          </a:stretch>
        </p:blipFill>
        <p:spPr>
          <a:xfrm>
            <a:off x="0" y="2139"/>
            <a:ext cx="7772400" cy="1371600"/>
          </a:xfrm>
          <a:prstGeom prst="rect">
            <a:avLst/>
          </a:prstGeom>
        </p:spPr>
      </p:pic>
      <p:pic>
        <p:nvPicPr>
          <p:cNvPr id="8" name="Rectangle 7"/>
          <p:cNvPicPr>
            <a:picLocks noGrp="1"/>
          </p:cNvPicPr>
          <p:nvPr>
            <p:ph/>
          </p:nvPr>
        </p:nvPicPr>
        <p:blipFill>
          <a:blip r:embed="rId5" cstate="print"/>
          <a:stretch>
            <a:fillRect/>
          </a:stretch>
        </p:blipFill>
        <p:spPr>
          <a:xfrm>
            <a:off x="0" y="5543052"/>
            <a:ext cx="7772400" cy="3108960"/>
          </a:xfrm>
          <a:prstGeom prst="rect">
            <a:avLst/>
          </a:prstGeom>
        </p:spPr>
      </p:pic>
      <p:sp>
        <p:nvSpPr>
          <p:cNvPr id="9" name="txt_event_date"/>
          <p:cNvSpPr>
            <a:spLocks noGrp="1"/>
          </p:cNvSpPr>
          <p:nvPr>
            <p:ph type="body" sz="quarter" idx="11" hasCustomPrompt="1"/>
          </p:nvPr>
        </p:nvSpPr>
        <p:spPr>
          <a:xfrm>
            <a:off x="5336701" y="191166"/>
            <a:ext cx="2468880" cy="365760"/>
          </a:xfrm>
        </p:spPr>
        <p:txBody>
          <a:bodyPr/>
          <a:lstStyle/>
          <a:p>
            <a:r>
              <a:t>[ SEP 18 – SEP 24, 2017 ]</a:t>
            </a:r>
          </a:p>
        </p:txBody>
      </p:sp>
      <p:sp>
        <p:nvSpPr>
          <p:cNvPr id="10" name="txt_event_ttl"/>
          <p:cNvSpPr>
            <a:spLocks noGrp="1"/>
          </p:cNvSpPr>
          <p:nvPr>
            <p:ph type="body" sz="quarter" idx="10" hasCustomPrompt="1"/>
          </p:nvPr>
        </p:nvSpPr>
        <p:spPr>
          <a:xfrm>
            <a:off x="0" y="452799"/>
            <a:ext cx="7772400" cy="914400"/>
          </a:xfrm>
        </p:spPr>
        <p:txBody>
          <a:bodyPr>
            <a:normAutofit lnSpcReduction="10000"/>
          </a:bodyPr>
          <a:lstStyle/>
          <a:p>
            <a:r>
              <a:t>HURRICANE MARIA</a:t>
            </a:r>
          </a:p>
        </p:txBody>
      </p:sp>
      <p:sp>
        <p:nvSpPr>
          <p:cNvPr id="11" name="txt_dash_v1"/>
          <p:cNvSpPr>
            <a:spLocks noGrp="1"/>
          </p:cNvSpPr>
          <p:nvPr>
            <p:ph type="body" sz="quarter" idx="18" hasCustomPrompt="1"/>
          </p:nvPr>
        </p:nvSpPr>
        <p:spPr>
          <a:xfrm>
            <a:off x="605410" y="1474156"/>
            <a:ext cx="914400" cy="457200"/>
          </a:xfrm>
        </p:spPr>
        <p:txBody>
          <a:bodyPr/>
          <a:lstStyle/>
          <a:p>
            <a:r>
              <a:t>4</a:t>
            </a:r>
          </a:p>
        </p:txBody>
      </p:sp>
      <p:sp>
        <p:nvSpPr>
          <p:cNvPr id="12" name="txt_dash_v1_desc"/>
          <p:cNvSpPr>
            <a:spLocks noGrp="1"/>
          </p:cNvSpPr>
          <p:nvPr>
            <p:ph type="body" sz="quarter" idx="22" hasCustomPrompt="1"/>
          </p:nvPr>
        </p:nvSpPr>
        <p:spPr>
          <a:xfrm>
            <a:off x="146304" y="1811281"/>
            <a:ext cx="1828800" cy="548640"/>
          </a:xfrm>
        </p:spPr>
        <p:txBody>
          <a:bodyPr/>
          <a:lstStyle/>
          <a:p>
            <a:r>
              <a:rPr dirty="0"/>
              <a:t>Category </a:t>
            </a:r>
            <a:endParaRPr lang="en-US" dirty="0"/>
          </a:p>
          <a:p>
            <a:r>
              <a:rPr dirty="0"/>
              <a:t>(catastrophic)</a:t>
            </a:r>
          </a:p>
        </p:txBody>
      </p:sp>
      <p:sp>
        <p:nvSpPr>
          <p:cNvPr id="13" name="txt_dash_v2"/>
          <p:cNvSpPr>
            <a:spLocks noGrp="1"/>
          </p:cNvSpPr>
          <p:nvPr>
            <p:ph type="body" sz="quarter" idx="19" hasCustomPrompt="1"/>
          </p:nvPr>
        </p:nvSpPr>
        <p:spPr>
          <a:xfrm>
            <a:off x="605410" y="2579320"/>
            <a:ext cx="914400" cy="457200"/>
          </a:xfrm>
        </p:spPr>
        <p:txBody>
          <a:bodyPr/>
          <a:lstStyle/>
          <a:p>
            <a:r>
              <a:rPr dirty="0"/>
              <a:t>6.9</a:t>
            </a:r>
          </a:p>
        </p:txBody>
      </p:sp>
      <p:sp>
        <p:nvSpPr>
          <p:cNvPr id="14" name="txt_dash_v2_desc"/>
          <p:cNvSpPr>
            <a:spLocks noGrp="1"/>
          </p:cNvSpPr>
          <p:nvPr>
            <p:ph type="body" sz="quarter" idx="23" hasCustomPrompt="1"/>
          </p:nvPr>
        </p:nvSpPr>
        <p:spPr>
          <a:xfrm>
            <a:off x="146304" y="2829492"/>
            <a:ext cx="1828800" cy="548640"/>
          </a:xfrm>
        </p:spPr>
        <p:txBody>
          <a:bodyPr/>
          <a:lstStyle/>
          <a:p>
            <a:r>
              <a:t>Inches of Rain</a:t>
            </a:r>
          </a:p>
        </p:txBody>
      </p:sp>
      <p:sp>
        <p:nvSpPr>
          <p:cNvPr id="15" name="txt_dash_v3"/>
          <p:cNvSpPr>
            <a:spLocks noGrp="1"/>
          </p:cNvSpPr>
          <p:nvPr>
            <p:ph type="body" sz="quarter" idx="20" hasCustomPrompt="1"/>
          </p:nvPr>
        </p:nvSpPr>
        <p:spPr>
          <a:xfrm>
            <a:off x="606116" y="3506904"/>
            <a:ext cx="914400" cy="457200"/>
          </a:xfrm>
        </p:spPr>
        <p:txBody>
          <a:bodyPr/>
          <a:lstStyle/>
          <a:p>
            <a:r>
              <a:t>63.3</a:t>
            </a:r>
          </a:p>
        </p:txBody>
      </p:sp>
      <p:sp>
        <p:nvSpPr>
          <p:cNvPr id="16" name="txt_dash_v3_desc"/>
          <p:cNvSpPr>
            <a:spLocks noGrp="1"/>
          </p:cNvSpPr>
          <p:nvPr>
            <p:ph type="body" sz="quarter" idx="24" hasCustomPrompt="1"/>
          </p:nvPr>
        </p:nvSpPr>
        <p:spPr>
          <a:xfrm>
            <a:off x="145843" y="3871899"/>
            <a:ext cx="1828800" cy="548640"/>
          </a:xfrm>
        </p:spPr>
        <p:txBody>
          <a:bodyPr/>
          <a:lstStyle/>
          <a:p>
            <a:r>
              <a:rPr dirty="0"/>
              <a:t>Miles per hour </a:t>
            </a:r>
            <a:endParaRPr lang="en-US" dirty="0"/>
          </a:p>
          <a:p>
            <a:r>
              <a:rPr dirty="0"/>
              <a:t>of Max Wind Speed</a:t>
            </a:r>
          </a:p>
        </p:txBody>
      </p:sp>
      <p:sp>
        <p:nvSpPr>
          <p:cNvPr id="17" name="txt_dash_v4"/>
          <p:cNvSpPr>
            <a:spLocks noGrp="1"/>
          </p:cNvSpPr>
          <p:nvPr>
            <p:ph type="body" sz="quarter" idx="21" hasCustomPrompt="1"/>
          </p:nvPr>
        </p:nvSpPr>
        <p:spPr>
          <a:xfrm>
            <a:off x="606116" y="4606491"/>
            <a:ext cx="914400" cy="457200"/>
          </a:xfrm>
        </p:spPr>
        <p:txBody>
          <a:bodyPr/>
          <a:lstStyle/>
          <a:p>
            <a:r>
              <a:rPr dirty="0"/>
              <a:t>3.8</a:t>
            </a:r>
          </a:p>
        </p:txBody>
      </p:sp>
      <p:sp>
        <p:nvSpPr>
          <p:cNvPr id="18" name="txt_dash_v4_desc"/>
          <p:cNvSpPr>
            <a:spLocks noGrp="1"/>
          </p:cNvSpPr>
          <p:nvPr>
            <p:ph type="body" sz="quarter" idx="25" hasCustomPrompt="1"/>
          </p:nvPr>
        </p:nvSpPr>
        <p:spPr>
          <a:xfrm>
            <a:off x="145843" y="4860415"/>
            <a:ext cx="1828800" cy="548640"/>
          </a:xfrm>
        </p:spPr>
        <p:txBody>
          <a:bodyPr/>
          <a:lstStyle/>
          <a:p>
            <a:r>
              <a:t>Feet of Storm Tide*</a:t>
            </a:r>
          </a:p>
        </p:txBody>
      </p:sp>
      <p:sp>
        <p:nvSpPr>
          <p:cNvPr id="19" name="txt_monitor_ttl"/>
          <p:cNvSpPr>
            <a:spLocks noGrp="1"/>
          </p:cNvSpPr>
          <p:nvPr>
            <p:ph type="body" sz="quarter" idx="15" hasCustomPrompt="1"/>
          </p:nvPr>
        </p:nvSpPr>
        <p:spPr>
          <a:xfrm>
            <a:off x="0" y="5544053"/>
            <a:ext cx="7406640" cy="365760"/>
          </a:xfrm>
        </p:spPr>
        <p:txBody>
          <a:bodyPr/>
          <a:lstStyle/>
          <a:p>
            <a:r>
              <a:rPr dirty="0"/>
              <a:t>Monitoring the Impact of Hurricane Maria at “</a:t>
            </a:r>
            <a:r>
              <a:rPr b="1" dirty="0" err="1"/>
              <a:t>Jobos</a:t>
            </a:r>
            <a:r>
              <a:rPr b="1" dirty="0"/>
              <a:t> Bay NERR</a:t>
            </a:r>
            <a:r>
              <a:rPr dirty="0"/>
              <a:t>”</a:t>
            </a:r>
          </a:p>
        </p:txBody>
      </p:sp>
      <p:sp>
        <p:nvSpPr>
          <p:cNvPr id="20" name="txt_storm_bkgd"/>
          <p:cNvSpPr>
            <a:spLocks noGrp="1"/>
          </p:cNvSpPr>
          <p:nvPr>
            <p:ph type="body" sz="quarter" idx="16" hasCustomPrompt="1"/>
          </p:nvPr>
        </p:nvSpPr>
        <p:spPr>
          <a:xfrm>
            <a:off x="0" y="7085500"/>
            <a:ext cx="7772400" cy="1554480"/>
          </a:xfrm>
        </p:spPr>
        <p:txBody>
          <a:bodyPr/>
          <a:lstStyle/>
          <a:p>
            <a:r>
              <a:rPr dirty="0"/>
              <a:t>Hurricane Maria was a very severe storm that ravaged islands in the Caribbean Sea. After devastating the island of Dominica as a category 5 hurricane, it reached Puerto Rico with intensities near the high-end of category 4.  Extreme winds and massive floods destroyed much of Puerto Rico. </a:t>
            </a:r>
            <a:r>
              <a:rPr lang="en-US" dirty="0"/>
              <a:t>NOAA estimates Maria caused around $90 billion in damages in Puerto Rico and the U.S. Virgin Islands, making it the 3rd costliest hurricane in U.S. history.</a:t>
            </a:r>
          </a:p>
          <a:p>
            <a:r>
              <a:rPr dirty="0"/>
              <a:t>
The effects of Maria were observed at the </a:t>
            </a:r>
            <a:r>
              <a:rPr b="1" dirty="0" err="1"/>
              <a:t>Jobos</a:t>
            </a:r>
            <a:r>
              <a:rPr b="1" dirty="0"/>
              <a:t> Bay NERR (JBNERR) Research Reserve </a:t>
            </a:r>
            <a:r>
              <a:rPr dirty="0"/>
              <a:t>through the System-Wide Monitoring Program (SWMP), which tracks short-term variability and long-term change of weather and water quality in the areas surrounding the southern coast of Puerto Rico.</a:t>
            </a:r>
          </a:p>
        </p:txBody>
      </p:sp>
      <p:sp>
        <p:nvSpPr>
          <p:cNvPr id="21" name="txt_data_src"/>
          <p:cNvSpPr>
            <a:spLocks noGrp="1"/>
          </p:cNvSpPr>
          <p:nvPr>
            <p:ph type="body" sz="quarter" idx="13" hasCustomPrompt="1"/>
          </p:nvPr>
        </p:nvSpPr>
        <p:spPr>
          <a:xfrm>
            <a:off x="4553689" y="9484188"/>
            <a:ext cx="3017520" cy="228600"/>
          </a:xfrm>
        </p:spPr>
        <p:txBody>
          <a:bodyPr/>
          <a:lstStyle/>
          <a:p>
            <a:r>
              <a:rPr dirty="0"/>
              <a:t>Data shown are based on the JBNERR weather monitoring site</a:t>
            </a:r>
          </a:p>
        </p:txBody>
      </p:sp>
      <p:sp>
        <p:nvSpPr>
          <p:cNvPr id="22" name="txt_date_update"/>
          <p:cNvSpPr>
            <a:spLocks noGrp="1"/>
          </p:cNvSpPr>
          <p:nvPr>
            <p:ph type="body" sz="quarter" idx="14" hasCustomPrompt="1"/>
          </p:nvPr>
        </p:nvSpPr>
        <p:spPr>
          <a:xfrm>
            <a:off x="5741275" y="9786820"/>
            <a:ext cx="1828800" cy="228600"/>
          </a:xfrm>
        </p:spPr>
        <p:txBody>
          <a:bodyPr/>
          <a:lstStyle/>
          <a:p>
            <a:r>
              <a:rPr dirty="0"/>
              <a:t>Created on May 17, 2022</a:t>
            </a:r>
          </a:p>
        </p:txBody>
      </p:sp>
      <p:pic>
        <p:nvPicPr>
          <p:cNvPr id="23" name="img_resrv_logo"/>
          <p:cNvPicPr>
            <a:picLocks noGrp="1"/>
          </p:cNvPicPr>
          <p:nvPr>
            <p:ph type="pic" sz="quarter" idx="12"/>
          </p:nvPr>
        </p:nvPicPr>
        <p:blipFill>
          <a:blip r:embed="rId6" cstate="print"/>
          <a:stretch>
            <a:fillRect/>
          </a:stretch>
        </p:blipFill>
        <p:spPr>
          <a:xfrm>
            <a:off x="1963483" y="8780383"/>
            <a:ext cx="822960" cy="822960"/>
          </a:xfrm>
          <a:prstGeom prst="rect">
            <a:avLst/>
          </a:prstGeom>
        </p:spPr>
      </p:pic>
      <p:sp>
        <p:nvSpPr>
          <p:cNvPr id="24" name="TextBox 23">
            <a:extLst>
              <a:ext uri="{FF2B5EF4-FFF2-40B4-BE49-F238E27FC236}">
                <a16:creationId xmlns:a16="http://schemas.microsoft.com/office/drawing/2014/main" id="{AC11A0CA-668A-4417-B005-70392E1B3FA2}"/>
              </a:ext>
            </a:extLst>
          </p:cNvPr>
          <p:cNvSpPr txBox="1"/>
          <p:nvPr/>
        </p:nvSpPr>
        <p:spPr>
          <a:xfrm>
            <a:off x="5622203" y="9634697"/>
            <a:ext cx="2032929" cy="230832"/>
          </a:xfrm>
          <a:prstGeom prst="rect">
            <a:avLst/>
          </a:prstGeom>
          <a:noFill/>
        </p:spPr>
        <p:txBody>
          <a:bodyPr wrap="none" rtlCol="0">
            <a:spAutoFit/>
          </a:bodyPr>
          <a:lstStyle/>
          <a:p>
            <a:pPr algn="r"/>
            <a:r>
              <a:rPr lang="en-US" sz="900" dirty="0">
                <a:solidFill>
                  <a:schemeClr val="bg1">
                    <a:lumMod val="50000"/>
                  </a:schemeClr>
                </a:solidFill>
              </a:rPr>
              <a:t>*USGS Storm Tide Sensor at </a:t>
            </a:r>
            <a:r>
              <a:rPr lang="en-US" sz="900" dirty="0" err="1">
                <a:solidFill>
                  <a:schemeClr val="bg1">
                    <a:lumMod val="50000"/>
                  </a:schemeClr>
                </a:solidFill>
              </a:rPr>
              <a:t>Jobos</a:t>
            </a:r>
            <a:r>
              <a:rPr lang="en-US" sz="900" dirty="0">
                <a:solidFill>
                  <a:schemeClr val="bg1">
                    <a:lumMod val="50000"/>
                  </a:schemeClr>
                </a:solidFill>
              </a:rPr>
              <a:t> Bay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resrv_abbrev"/>
          <p:cNvSpPr>
            <a:spLocks noGrp="1"/>
          </p:cNvSpPr>
          <p:nvPr>
            <p:ph type="body" sz="quarter" idx="10" hasCustomPrompt="1"/>
          </p:nvPr>
        </p:nvSpPr>
        <p:spPr>
          <a:xfrm>
            <a:off x="-2162" y="-2179"/>
            <a:ext cx="7772400" cy="1371600"/>
          </a:xfrm>
        </p:spPr>
        <p:txBody>
          <a:bodyPr/>
          <a:lstStyle/>
          <a:p>
            <a:r>
              <a:t>JBNERR</a:t>
            </a:r>
          </a:p>
        </p:txBody>
      </p:sp>
      <p:sp>
        <p:nvSpPr>
          <p:cNvPr id="3" name="txt_resrv_nerrs_desc"/>
          <p:cNvSpPr>
            <a:spLocks noGrp="1"/>
          </p:cNvSpPr>
          <p:nvPr>
            <p:ph type="body" sz="quarter" idx="11"/>
          </p:nvPr>
        </p:nvSpPr>
        <p:spPr>
          <a:xfrm>
            <a:off x="2867025" y="228598"/>
            <a:ext cx="4457700" cy="914400"/>
          </a:xfrm>
        </p:spPr>
        <p:txBody>
          <a:bodyPr/>
          <a:lstStyle/>
          <a:p>
            <a:r>
              <a:rPr dirty="0" err="1"/>
              <a:t>Jobos</a:t>
            </a:r>
            <a:r>
              <a:rPr dirty="0"/>
              <a:t> Bay NERR (JBNERR) is one of 29 sites in the National Estuarine Research Reserve Systems (NERRS). Each site is a state-federal partnership that combines research, monitoring, and education to advance the understanding and management of estuarine environments.</a:t>
            </a:r>
          </a:p>
        </p:txBody>
      </p:sp>
      <p:sp>
        <p:nvSpPr>
          <p:cNvPr id="4" name="txt_storm_mon_ttl"/>
          <p:cNvSpPr>
            <a:spLocks noGrp="1"/>
          </p:cNvSpPr>
          <p:nvPr>
            <p:ph type="body" sz="quarter" idx="12"/>
          </p:nvPr>
        </p:nvSpPr>
        <p:spPr>
          <a:xfrm>
            <a:off x="709" y="6861951"/>
            <a:ext cx="4114800" cy="457200"/>
          </a:xfrm>
        </p:spPr>
        <p:txBody>
          <a:bodyPr/>
          <a:lstStyle/>
          <a:p>
            <a:r>
              <a:t>JBNERR Storm Monitoring</a:t>
            </a:r>
          </a:p>
        </p:txBody>
      </p:sp>
      <p:sp>
        <p:nvSpPr>
          <p:cNvPr id="5" name="txt_resrv_stations_data_desc"/>
          <p:cNvSpPr>
            <a:spLocks noGrp="1"/>
          </p:cNvSpPr>
          <p:nvPr>
            <p:ph type="body" sz="quarter" idx="13"/>
          </p:nvPr>
        </p:nvSpPr>
        <p:spPr>
          <a:xfrm>
            <a:off x="7591" y="7341035"/>
            <a:ext cx="4114800" cy="2651760"/>
          </a:xfrm>
        </p:spPr>
        <p:txBody>
          <a:bodyPr/>
          <a:lstStyle/>
          <a:p>
            <a:r>
              <a:t>JBNERR operates a weather station located at Jobos Bay (JB) and maintains four continuous, long-term water quality stations including Station 9, Station 10, Station 19, and Station 20. 
JBNERR is part of the SWMP. As Hurricane Maria approached Puerto Rico, JBNERR monitored the weather and water quality, collecting data every 15 minutes for the following parameters: air temperature, relative humidity, atmospheric pressure, rainfall, wind speed and direction, water temperature, depth, salinity, dissolved oxygen, turbidity, and pH.</a:t>
            </a:r>
          </a:p>
        </p:txBody>
      </p:sp>
      <p:pic>
        <p:nvPicPr>
          <p:cNvPr id="6" name="img_resrv_map"/>
          <p:cNvPicPr>
            <a:picLocks noGrp="1"/>
          </p:cNvPicPr>
          <p:nvPr>
            <p:ph type="pic" sz="quarter" idx="14"/>
          </p:nvPr>
        </p:nvPicPr>
        <p:blipFill>
          <a:blip r:embed="rId2" cstate="print"/>
          <a:stretch>
            <a:fillRect/>
          </a:stretch>
        </p:blipFill>
        <p:spPr>
          <a:xfrm>
            <a:off x="4113071" y="6866250"/>
            <a:ext cx="3657600" cy="3200400"/>
          </a:xfrm>
          <a:prstGeom prst="rect">
            <a:avLst/>
          </a:prstGeom>
        </p:spPr>
      </p:pic>
      <p:grpSp>
        <p:nvGrpSpPr>
          <p:cNvPr id="7" name="Group 6">
            <a:extLst>
              <a:ext uri="{FF2B5EF4-FFF2-40B4-BE49-F238E27FC236}">
                <a16:creationId xmlns:a16="http://schemas.microsoft.com/office/drawing/2014/main" id="{2F155443-A34B-41C8-B48D-FD7A23F13B8B}"/>
              </a:ext>
            </a:extLst>
          </p:cNvPr>
          <p:cNvGrpSpPr/>
          <p:nvPr/>
        </p:nvGrpSpPr>
        <p:grpSpPr>
          <a:xfrm>
            <a:off x="2076079" y="4078799"/>
            <a:ext cx="1742235" cy="1067214"/>
            <a:chOff x="1953547" y="4249834"/>
            <a:chExt cx="1742235" cy="1067214"/>
          </a:xfrm>
        </p:grpSpPr>
        <p:sp>
          <p:nvSpPr>
            <p:cNvPr id="8" name="TextBox 7">
              <a:extLst>
                <a:ext uri="{FF2B5EF4-FFF2-40B4-BE49-F238E27FC236}">
                  <a16:creationId xmlns:a16="http://schemas.microsoft.com/office/drawing/2014/main" id="{B1600600-3875-4BEC-A95F-BF10EFDACC55}"/>
                </a:ext>
              </a:extLst>
            </p:cNvPr>
            <p:cNvSpPr txBox="1"/>
            <p:nvPr/>
          </p:nvSpPr>
          <p:spPr>
            <a:xfrm>
              <a:off x="2387411" y="4763050"/>
              <a:ext cx="1308371" cy="553998"/>
            </a:xfrm>
            <a:prstGeom prst="rect">
              <a:avLst/>
            </a:prstGeom>
            <a:noFill/>
          </p:spPr>
          <p:txBody>
            <a:bodyPr wrap="none" rtlCol="0">
              <a:spAutoFit/>
            </a:bodyPr>
            <a:lstStyle/>
            <a:p>
              <a:r>
                <a:rPr lang="en-US" sz="1000" dirty="0">
                  <a:solidFill>
                    <a:srgbClr val="A7DEF9"/>
                  </a:solidFill>
                  <a:latin typeface="Segoe UI" panose="020B0502040204020203" pitchFamily="34" charset="0"/>
                  <a:cs typeface="Segoe UI" panose="020B0502040204020203" pitchFamily="34" charset="0"/>
                </a:rPr>
                <a:t>NERRS</a:t>
              </a:r>
            </a:p>
            <a:p>
              <a:r>
                <a:rPr lang="en-US" sz="1000" dirty="0">
                  <a:solidFill>
                    <a:srgbClr val="A7DEF9"/>
                  </a:solidFill>
                  <a:latin typeface="Segoe UI" panose="020B0502040204020203" pitchFamily="34" charset="0"/>
                  <a:cs typeface="Segoe UI" panose="020B0502040204020203" pitchFamily="34" charset="0"/>
                </a:rPr>
                <a:t>Centralized Data </a:t>
              </a:r>
            </a:p>
            <a:p>
              <a:r>
                <a:rPr lang="en-US" sz="1000" dirty="0">
                  <a:solidFill>
                    <a:srgbClr val="A7DEF9"/>
                  </a:solidFill>
                  <a:latin typeface="Segoe UI" panose="020B0502040204020203" pitchFamily="34" charset="0"/>
                  <a:cs typeface="Segoe UI" panose="020B0502040204020203" pitchFamily="34" charset="0"/>
                </a:rPr>
                <a:t>Management Office</a:t>
              </a:r>
            </a:p>
          </p:txBody>
        </p:sp>
        <p:pic>
          <p:nvPicPr>
            <p:cNvPr id="9" name="Picture 8" descr="A picture containing text, plant, leaf&#10;&#10;Description automatically generated">
              <a:extLst>
                <a:ext uri="{FF2B5EF4-FFF2-40B4-BE49-F238E27FC236}">
                  <a16:creationId xmlns:a16="http://schemas.microsoft.com/office/drawing/2014/main" id="{15E9BE34-7070-4C56-AD0D-DF1B1DD764D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484613" y="4249834"/>
              <a:ext cx="430701" cy="548640"/>
            </a:xfrm>
            <a:prstGeom prst="rect">
              <a:avLst/>
            </a:prstGeom>
          </p:spPr>
        </p:pic>
        <p:cxnSp>
          <p:nvCxnSpPr>
            <p:cNvPr id="10" name="Straight Arrow Connector 9">
              <a:extLst>
                <a:ext uri="{FF2B5EF4-FFF2-40B4-BE49-F238E27FC236}">
                  <a16:creationId xmlns:a16="http://schemas.microsoft.com/office/drawing/2014/main" id="{0621C2AD-3752-41B3-8E91-A7D01C36D0A0}"/>
                </a:ext>
              </a:extLst>
            </p:cNvPr>
            <p:cNvCxnSpPr>
              <a:cxnSpLocks/>
            </p:cNvCxnSpPr>
            <p:nvPr/>
          </p:nvCxnSpPr>
          <p:spPr>
            <a:xfrm>
              <a:off x="1953547" y="4418347"/>
              <a:ext cx="497422" cy="253399"/>
            </a:xfrm>
            <a:prstGeom prst="straightConnector1">
              <a:avLst/>
            </a:prstGeom>
            <a:ln w="19050">
              <a:solidFill>
                <a:srgbClr val="A7DEF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74F7BA26-EEC0-4436-B381-D6D4DC6A9E36}"/>
              </a:ext>
            </a:extLst>
          </p:cNvPr>
          <p:cNvSpPr/>
          <p:nvPr/>
        </p:nvSpPr>
        <p:spPr>
          <a:xfrm>
            <a:off x="2430244" y="6631787"/>
            <a:ext cx="182880" cy="182880"/>
          </a:xfrm>
          <a:prstGeom prst="ellipse">
            <a:avLst/>
          </a:prstGeom>
          <a:solidFill>
            <a:srgbClr val="6D8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2"/>
          </a:p>
        </p:txBody>
      </p:sp>
      <p:sp>
        <p:nvSpPr>
          <p:cNvPr id="12" name="TextBox 35">
            <a:extLst>
              <a:ext uri="{FF2B5EF4-FFF2-40B4-BE49-F238E27FC236}">
                <a16:creationId xmlns:a16="http://schemas.microsoft.com/office/drawing/2014/main" id="{951925BB-8CB5-43DB-9695-7BA941888A6F}"/>
              </a:ext>
            </a:extLst>
          </p:cNvPr>
          <p:cNvSpPr txBox="1"/>
          <p:nvPr/>
        </p:nvSpPr>
        <p:spPr>
          <a:xfrm>
            <a:off x="2573501" y="6567457"/>
            <a:ext cx="636713"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solidFill>
                  <a:schemeClr val="bg1"/>
                </a:solidFill>
                <a:latin typeface="Segoe UI Semibold" panose="020B0702040204020203" pitchFamily="34" charset="0"/>
                <a:cs typeface="Segoe UI Semibold" panose="020B0702040204020203" pitchFamily="34" charset="0"/>
              </a:rPr>
              <a:t>JBNERR</a:t>
            </a:r>
          </a:p>
        </p:txBody>
      </p:sp>
      <p:grpSp>
        <p:nvGrpSpPr>
          <p:cNvPr id="13" name="Group 12">
            <a:extLst>
              <a:ext uri="{FF2B5EF4-FFF2-40B4-BE49-F238E27FC236}">
                <a16:creationId xmlns:a16="http://schemas.microsoft.com/office/drawing/2014/main" id="{31AE4C47-8D60-41A0-8A14-BF1305FB2D6D}"/>
              </a:ext>
            </a:extLst>
          </p:cNvPr>
          <p:cNvGrpSpPr/>
          <p:nvPr/>
        </p:nvGrpSpPr>
        <p:grpSpPr>
          <a:xfrm>
            <a:off x="6571019" y="9346853"/>
            <a:ext cx="1079118" cy="584549"/>
            <a:chOff x="642659" y="8278477"/>
            <a:chExt cx="1079118" cy="584549"/>
          </a:xfrm>
        </p:grpSpPr>
        <p:grpSp>
          <p:nvGrpSpPr>
            <p:cNvPr id="14" name="Group 13">
              <a:extLst>
                <a:ext uri="{FF2B5EF4-FFF2-40B4-BE49-F238E27FC236}">
                  <a16:creationId xmlns:a16="http://schemas.microsoft.com/office/drawing/2014/main" id="{AD1D2B8A-D7C5-4F38-AB96-77BE75CC0236}"/>
                </a:ext>
              </a:extLst>
            </p:cNvPr>
            <p:cNvGrpSpPr/>
            <p:nvPr/>
          </p:nvGrpSpPr>
          <p:grpSpPr>
            <a:xfrm>
              <a:off x="644071" y="8278477"/>
              <a:ext cx="1077706" cy="584549"/>
              <a:chOff x="6576245" y="2439691"/>
              <a:chExt cx="1077706" cy="584549"/>
            </a:xfrm>
          </p:grpSpPr>
          <p:sp>
            <p:nvSpPr>
              <p:cNvPr id="16" name="TextBox 15">
                <a:extLst>
                  <a:ext uri="{FF2B5EF4-FFF2-40B4-BE49-F238E27FC236}">
                    <a16:creationId xmlns:a16="http://schemas.microsoft.com/office/drawing/2014/main" id="{1A6C964E-ABC7-4750-9F88-6540510CD68D}"/>
                  </a:ext>
                </a:extLst>
              </p:cNvPr>
              <p:cNvSpPr txBox="1"/>
              <p:nvPr/>
            </p:nvSpPr>
            <p:spPr>
              <a:xfrm>
                <a:off x="6729973" y="2439691"/>
                <a:ext cx="878446" cy="246221"/>
              </a:xfrm>
              <a:prstGeom prst="rect">
                <a:avLst/>
              </a:prstGeom>
              <a:noFill/>
            </p:spPr>
            <p:txBody>
              <a:bodyPr wrap="square" lIns="0" rIns="0" rtlCol="0">
                <a:spAutoFit/>
              </a:bodyPr>
              <a:lstStyle/>
              <a:p>
                <a:r>
                  <a:rPr lang="en-US" sz="1000" dirty="0">
                    <a:solidFill>
                      <a:srgbClr val="404040"/>
                    </a:solidFill>
                    <a:cs typeface="Arial" panose="020B0604020202020204" pitchFamily="34" charset="0"/>
                  </a:rPr>
                  <a:t>Weather Station</a:t>
                </a:r>
              </a:p>
            </p:txBody>
          </p:sp>
          <p:sp>
            <p:nvSpPr>
              <p:cNvPr id="17" name="TextBox 16">
                <a:extLst>
                  <a:ext uri="{FF2B5EF4-FFF2-40B4-BE49-F238E27FC236}">
                    <a16:creationId xmlns:a16="http://schemas.microsoft.com/office/drawing/2014/main" id="{41E9D348-8F05-4C4F-804D-12B36499AAD7}"/>
                  </a:ext>
                </a:extLst>
              </p:cNvPr>
              <p:cNvSpPr txBox="1"/>
              <p:nvPr/>
            </p:nvSpPr>
            <p:spPr>
              <a:xfrm>
                <a:off x="6739551" y="2675427"/>
                <a:ext cx="914400" cy="348813"/>
              </a:xfrm>
              <a:prstGeom prst="rect">
                <a:avLst/>
              </a:prstGeom>
              <a:noFill/>
            </p:spPr>
            <p:txBody>
              <a:bodyPr wrap="square" lIns="0" rIns="0" rtlCol="0">
                <a:spAutoFit/>
              </a:bodyPr>
              <a:lstStyle/>
              <a:p>
                <a:pPr>
                  <a:lnSpc>
                    <a:spcPts val="1000"/>
                  </a:lnSpc>
                </a:pPr>
                <a:r>
                  <a:rPr lang="en-US" sz="1000" dirty="0">
                    <a:solidFill>
                      <a:srgbClr val="404040"/>
                    </a:solidFill>
                    <a:cs typeface="Arial" panose="020B0604020202020204" pitchFamily="34" charset="0"/>
                  </a:rPr>
                  <a:t>Water Quality Sample Location</a:t>
                </a:r>
              </a:p>
            </p:txBody>
          </p:sp>
          <p:sp>
            <p:nvSpPr>
              <p:cNvPr id="18" name="Oval 17">
                <a:extLst>
                  <a:ext uri="{FF2B5EF4-FFF2-40B4-BE49-F238E27FC236}">
                    <a16:creationId xmlns:a16="http://schemas.microsoft.com/office/drawing/2014/main" id="{3BA1293E-9709-4039-92B9-CE39AF73FE73}"/>
                  </a:ext>
                </a:extLst>
              </p:cNvPr>
              <p:cNvSpPr>
                <a:spLocks noChangeAspect="1"/>
              </p:cNvSpPr>
              <p:nvPr/>
            </p:nvSpPr>
            <p:spPr>
              <a:xfrm>
                <a:off x="6576245" y="2788311"/>
                <a:ext cx="108705" cy="108705"/>
              </a:xfrm>
              <a:prstGeom prst="ellipse">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sp>
          <p:nvSpPr>
            <p:cNvPr id="15" name="Oval 14">
              <a:extLst>
                <a:ext uri="{FF2B5EF4-FFF2-40B4-BE49-F238E27FC236}">
                  <a16:creationId xmlns:a16="http://schemas.microsoft.com/office/drawing/2014/main" id="{8B72A5A0-6F76-46F9-83CB-E0F3060EB2FE}"/>
                </a:ext>
              </a:extLst>
            </p:cNvPr>
            <p:cNvSpPr>
              <a:spLocks noChangeAspect="1"/>
            </p:cNvSpPr>
            <p:nvPr/>
          </p:nvSpPr>
          <p:spPr>
            <a:xfrm>
              <a:off x="642659" y="8346471"/>
              <a:ext cx="108705" cy="108705"/>
            </a:xfrm>
            <a:prstGeom prst="ellipse">
              <a:avLst/>
            </a:prstGeom>
            <a:solidFill>
              <a:srgbClr val="EB9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g_storm_track"/>
          <p:cNvPicPr>
            <a:picLocks noGrp="1"/>
          </p:cNvPicPr>
          <p:nvPr>
            <p:ph type="pic" sz="quarter" idx="11"/>
          </p:nvPr>
        </p:nvPicPr>
        <p:blipFill>
          <a:blip r:embed="rId2" cstate="print"/>
          <a:stretch>
            <a:fillRect/>
          </a:stretch>
        </p:blipFill>
        <p:spPr>
          <a:xfrm>
            <a:off x="0" y="1804274"/>
            <a:ext cx="4160520" cy="4572000"/>
          </a:xfrm>
          <a:prstGeom prst="rect">
            <a:avLst/>
          </a:prstGeom>
        </p:spPr>
      </p:pic>
      <p:sp>
        <p:nvSpPr>
          <p:cNvPr id="2" name="txt_storm_track"/>
          <p:cNvSpPr>
            <a:spLocks noGrp="1"/>
          </p:cNvSpPr>
          <p:nvPr>
            <p:ph type="body" sz="quarter" idx="10"/>
          </p:nvPr>
        </p:nvSpPr>
        <p:spPr>
          <a:xfrm>
            <a:off x="0" y="606108"/>
            <a:ext cx="4160520" cy="1097280"/>
          </a:xfrm>
        </p:spPr>
        <p:txBody>
          <a:bodyPr/>
          <a:lstStyle/>
          <a:p>
            <a:r>
              <a:rPr dirty="0"/>
              <a:t>Maria strengthened extremely rapidly as it neared Dominica and became a category 5 hurricane. Maria made landfall on the island on Sept. 19. It continued moving and reached peak intensity 25 n mi south of St. Croix on Sept. 20. Afterwards, Maria made it to Puerto Rico as a category 4 hurricane later that same day.</a:t>
            </a:r>
          </a:p>
        </p:txBody>
      </p:sp>
      <p:sp>
        <p:nvSpPr>
          <p:cNvPr id="3" name="txt_ei_human_health_safety"/>
          <p:cNvSpPr>
            <a:spLocks noGrp="1"/>
          </p:cNvSpPr>
          <p:nvPr>
            <p:ph type="body" sz="quarter" idx="14"/>
          </p:nvPr>
        </p:nvSpPr>
        <p:spPr>
          <a:xfrm>
            <a:off x="4981128" y="951484"/>
            <a:ext cx="2743200" cy="1463040"/>
          </a:xfrm>
        </p:spPr>
        <p:txBody>
          <a:bodyPr/>
          <a:lstStyle/>
          <a:p>
            <a:r>
              <a:t>Puerto Rico experienced devastating winds and storm surges that resulted in record flooding. Hundreds of families had to rescued from their rooftops. Essentially all of the island’s 3.4 million residents lost power. Practically all cell phone service was lost and municipal water supplies were knocked out.</a:t>
            </a:r>
          </a:p>
        </p:txBody>
      </p:sp>
      <p:sp>
        <p:nvSpPr>
          <p:cNvPr id="4" name="txt_ei_economic_losses"/>
          <p:cNvSpPr>
            <a:spLocks noGrp="1"/>
          </p:cNvSpPr>
          <p:nvPr>
            <p:ph type="body" sz="quarter" idx="15"/>
          </p:nvPr>
        </p:nvSpPr>
        <p:spPr>
          <a:xfrm>
            <a:off x="4983480" y="2836284"/>
            <a:ext cx="2743200" cy="1188720"/>
          </a:xfrm>
        </p:spPr>
        <p:txBody>
          <a:bodyPr/>
          <a:lstStyle/>
          <a:p>
            <a:r>
              <a:rPr dirty="0"/>
              <a:t>Buildings, homes, and roads along the east and southeast costs were destroyed.  Marinas and harbors were severely damaged due to storm surge. Maria knocked down 80 percent of Puerto Rico’s utility poles and all transmission lines.</a:t>
            </a:r>
          </a:p>
        </p:txBody>
      </p:sp>
      <p:sp>
        <p:nvSpPr>
          <p:cNvPr id="5" name="txt_ei_ecosystem_impacts"/>
          <p:cNvSpPr>
            <a:spLocks noGrp="1"/>
          </p:cNvSpPr>
          <p:nvPr>
            <p:ph type="body" sz="quarter" idx="16"/>
          </p:nvPr>
        </p:nvSpPr>
        <p:spPr>
          <a:xfrm>
            <a:off x="4978966" y="4480706"/>
            <a:ext cx="2743200" cy="1645920"/>
          </a:xfrm>
        </p:spPr>
        <p:txBody>
          <a:bodyPr/>
          <a:lstStyle/>
          <a:p>
            <a:r>
              <a:rPr dirty="0"/>
              <a:t>Aquatic life (i.e., oysters, crabs, fish, aquatic plants, phytoplankton) rely on specific levels of salinity and dissolved oxygen to thrive and survive. The water quality in the reserve was impacted by Maria with significant drops in salinity levels and dramatic changes to the typical diurnal variation of dissolved oxygen. These shifts potentially stressed organisms in the area.</a:t>
            </a:r>
          </a:p>
        </p:txBody>
      </p:sp>
      <p:sp>
        <p:nvSpPr>
          <p:cNvPr id="6" name="txt_weather_data_notes"/>
          <p:cNvSpPr>
            <a:spLocks noGrp="1"/>
          </p:cNvSpPr>
          <p:nvPr>
            <p:ph type="body" sz="quarter" idx="13"/>
          </p:nvPr>
        </p:nvSpPr>
        <p:spPr>
          <a:xfrm>
            <a:off x="218173" y="9600224"/>
            <a:ext cx="5486400" cy="228600"/>
          </a:xfrm>
        </p:spPr>
        <p:txBody>
          <a:bodyPr/>
          <a:lstStyle/>
          <a:p>
            <a:r>
              <a:t>Data reporting time periods for Hurricane Maria: 9/19/2017 - 9/23/2017</a:t>
            </a:r>
          </a:p>
        </p:txBody>
      </p:sp>
      <p:sp>
        <p:nvSpPr>
          <p:cNvPr id="7" name="txt_weather_co_box"/>
          <p:cNvSpPr>
            <a:spLocks noGrp="1"/>
          </p:cNvSpPr>
          <p:nvPr>
            <p:ph type="body" sz="quarter" idx="12"/>
          </p:nvPr>
        </p:nvSpPr>
        <p:spPr>
          <a:xfrm>
            <a:off x="6225679" y="7328628"/>
            <a:ext cx="1417320" cy="2240280"/>
          </a:xfrm>
        </p:spPr>
        <p:txBody>
          <a:bodyPr/>
          <a:lstStyle/>
          <a:p>
            <a:r>
              <a:rPr dirty="0"/>
              <a:t>The highest local rainfall and wind measurements were recorded when Maria</a:t>
            </a:r>
            <a:r>
              <a:rPr lang="en-US" dirty="0"/>
              <a:t> made landfall and </a:t>
            </a:r>
            <a:r>
              <a:rPr dirty="0"/>
              <a:t> crossed the island on Sept. 20.</a:t>
            </a:r>
          </a:p>
        </p:txBody>
      </p:sp>
      <p:sp>
        <p:nvSpPr>
          <p:cNvPr id="9" name="Star: 4 Points 8">
            <a:extLst>
              <a:ext uri="{FF2B5EF4-FFF2-40B4-BE49-F238E27FC236}">
                <a16:creationId xmlns:a16="http://schemas.microsoft.com/office/drawing/2014/main" id="{0901A834-D13A-4481-9726-EF742C86ED6D}"/>
              </a:ext>
            </a:extLst>
          </p:cNvPr>
          <p:cNvSpPr/>
          <p:nvPr/>
        </p:nvSpPr>
        <p:spPr>
          <a:xfrm>
            <a:off x="1755093" y="5253376"/>
            <a:ext cx="248239" cy="248239"/>
          </a:xfrm>
          <a:prstGeom prst="star4">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5371B07-9D7F-4B76-8857-2BF8D22BD554}"/>
              </a:ext>
            </a:extLst>
          </p:cNvPr>
          <p:cNvSpPr txBox="1"/>
          <p:nvPr/>
        </p:nvSpPr>
        <p:spPr>
          <a:xfrm>
            <a:off x="1244601" y="5364795"/>
            <a:ext cx="669832" cy="276999"/>
          </a:xfrm>
          <a:prstGeom prst="rect">
            <a:avLst/>
          </a:prstGeom>
          <a:noFill/>
        </p:spPr>
        <p:txBody>
          <a:bodyPr wrap="square" rtlCol="0">
            <a:spAutoFit/>
          </a:bodyPr>
          <a:lstStyle/>
          <a:p>
            <a:r>
              <a:rPr lang="en-US" sz="1200" b="1" dirty="0">
                <a:solidFill>
                  <a:srgbClr val="247BA0"/>
                </a:solidFill>
              </a:rPr>
              <a:t>JBNERR</a:t>
            </a:r>
          </a:p>
        </p:txBody>
      </p:sp>
      <p:sp>
        <p:nvSpPr>
          <p:cNvPr id="12" name="TextBox 11">
            <a:extLst>
              <a:ext uri="{FF2B5EF4-FFF2-40B4-BE49-F238E27FC236}">
                <a16:creationId xmlns:a16="http://schemas.microsoft.com/office/drawing/2014/main" id="{D530CCDC-2724-441F-BEF0-421D1F327EE1}"/>
              </a:ext>
            </a:extLst>
          </p:cNvPr>
          <p:cNvSpPr txBox="1"/>
          <p:nvPr/>
        </p:nvSpPr>
        <p:spPr>
          <a:xfrm>
            <a:off x="1221192" y="1841145"/>
            <a:ext cx="3017520" cy="215444"/>
          </a:xfrm>
          <a:prstGeom prst="rect">
            <a:avLst/>
          </a:prstGeom>
          <a:noFill/>
          <a:ln>
            <a:noFill/>
          </a:ln>
        </p:spPr>
        <p:txBody>
          <a:bodyPr wrap="square" rtlCol="0">
            <a:spAutoFit/>
          </a:bodyPr>
          <a:lstStyle/>
          <a:p>
            <a:r>
              <a:rPr lang="en-US" sz="800" i="1" dirty="0">
                <a:solidFill>
                  <a:schemeClr val="tx1">
                    <a:lumMod val="50000"/>
                    <a:lumOff val="50000"/>
                  </a:schemeClr>
                </a:solidFill>
              </a:rPr>
              <a:t>Source: https://oceanservice.noaa.gov/news/historical-hurricanes/</a:t>
            </a:r>
          </a:p>
        </p:txBody>
      </p:sp>
      <p:graphicFrame>
        <p:nvGraphicFramePr>
          <p:cNvPr id="13" name="Table 32">
            <a:extLst>
              <a:ext uri="{FF2B5EF4-FFF2-40B4-BE49-F238E27FC236}">
                <a16:creationId xmlns:a16="http://schemas.microsoft.com/office/drawing/2014/main" id="{5CE4BBA4-8EF0-40FE-9534-A1F8B3A827D2}"/>
              </a:ext>
            </a:extLst>
          </p:cNvPr>
          <p:cNvGraphicFramePr>
            <a:graphicFrameLocks noGrp="1"/>
          </p:cNvGraphicFramePr>
          <p:nvPr>
            <p:extLst>
              <p:ext uri="{D42A27DB-BD31-4B8C-83A1-F6EECF244321}">
                <p14:modId xmlns:p14="http://schemas.microsoft.com/office/powerpoint/2010/main" val="512697272"/>
              </p:ext>
            </p:extLst>
          </p:nvPr>
        </p:nvGraphicFramePr>
        <p:xfrm>
          <a:off x="218173" y="7328628"/>
          <a:ext cx="5943552" cy="2240280"/>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val="886900834"/>
                    </a:ext>
                  </a:extLst>
                </a:gridCol>
                <a:gridCol w="1097280">
                  <a:extLst>
                    <a:ext uri="{9D8B030D-6E8A-4147-A177-3AD203B41FA5}">
                      <a16:colId xmlns:a16="http://schemas.microsoft.com/office/drawing/2014/main" val="2866511701"/>
                    </a:ext>
                  </a:extLst>
                </a:gridCol>
                <a:gridCol w="914388">
                  <a:extLst>
                    <a:ext uri="{9D8B030D-6E8A-4147-A177-3AD203B41FA5}">
                      <a16:colId xmlns:a16="http://schemas.microsoft.com/office/drawing/2014/main" val="1258199888"/>
                    </a:ext>
                  </a:extLst>
                </a:gridCol>
                <a:gridCol w="914388">
                  <a:extLst>
                    <a:ext uri="{9D8B030D-6E8A-4147-A177-3AD203B41FA5}">
                      <a16:colId xmlns:a16="http://schemas.microsoft.com/office/drawing/2014/main" val="4185574784"/>
                    </a:ext>
                  </a:extLst>
                </a:gridCol>
                <a:gridCol w="914388">
                  <a:extLst>
                    <a:ext uri="{9D8B030D-6E8A-4147-A177-3AD203B41FA5}">
                      <a16:colId xmlns:a16="http://schemas.microsoft.com/office/drawing/2014/main" val="3524960884"/>
                    </a:ext>
                  </a:extLst>
                </a:gridCol>
                <a:gridCol w="914388">
                  <a:extLst>
                    <a:ext uri="{9D8B030D-6E8A-4147-A177-3AD203B41FA5}">
                      <a16:colId xmlns:a16="http://schemas.microsoft.com/office/drawing/2014/main" val="1048151436"/>
                    </a:ext>
                  </a:extLst>
                </a:gridCol>
              </a:tblGrid>
              <a:tr h="592040">
                <a:tc>
                  <a:txBody>
                    <a:bodyPr/>
                    <a:lstStyle/>
                    <a:p>
                      <a:pPr algn="ctr" fontAlgn="ctr"/>
                      <a:r>
                        <a:rPr lang="en-US" sz="1000" b="1" i="0" u="none" strike="noStrike">
                          <a:solidFill>
                            <a:srgbClr val="FFFFFF"/>
                          </a:solidFill>
                          <a:effectLst/>
                          <a:latin typeface="Calibri" panose="020F0502020204030204" pitchFamily="34" charset="0"/>
                        </a:rPr>
                        <a:t>Station</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Date</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Rainfall</a:t>
                      </a:r>
                    </a:p>
                    <a:p>
                      <a:pPr algn="ctr"/>
                      <a:r>
                        <a:rPr lang="en-US" sz="900" b="0" i="1" dirty="0"/>
                        <a:t>Total (in)</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Barometric Pressure</a:t>
                      </a:r>
                    </a:p>
                    <a:p>
                      <a:pPr algn="ctr"/>
                      <a:r>
                        <a:rPr lang="en-US" sz="900" b="0" i="1" dirty="0"/>
                        <a:t>Average (</a:t>
                      </a:r>
                      <a:r>
                        <a:rPr lang="en-US" sz="900" b="0" i="1" dirty="0" err="1"/>
                        <a:t>mB</a:t>
                      </a:r>
                      <a:r>
                        <a:rPr lang="en-US" sz="900" b="0" i="1" dirty="0"/>
                        <a:t>)</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Wind Speed</a:t>
                      </a:r>
                    </a:p>
                    <a:p>
                      <a:pPr algn="ctr"/>
                      <a:r>
                        <a:rPr lang="en-US" sz="900" b="0" i="1" dirty="0"/>
                        <a:t>Max (mph)</a:t>
                      </a:r>
                      <a:endParaRPr lang="en-US" sz="900" dirty="0"/>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Wind Speed</a:t>
                      </a:r>
                    </a:p>
                    <a:p>
                      <a:pPr algn="ctr"/>
                      <a:r>
                        <a:rPr lang="en-US" sz="900" b="0" i="1" dirty="0"/>
                        <a:t>Average (mph)</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extLst>
                  <a:ext uri="{0D108BD9-81ED-4DB2-BD59-A6C34878D82A}">
                    <a16:rowId xmlns:a16="http://schemas.microsoft.com/office/drawing/2014/main" val="3165179243"/>
                  </a:ext>
                </a:extLst>
              </a:tr>
              <a:tr h="329648">
                <a:tc>
                  <a:txBody>
                    <a:bodyPr/>
                    <a:lstStyle/>
                    <a:p>
                      <a:pPr algn="ctr" fontAlgn="ctr"/>
                      <a:r>
                        <a:rPr lang="en-US" sz="1000" b="0" i="0" u="none" strike="noStrike">
                          <a:solidFill>
                            <a:srgbClr val="247BA0"/>
                          </a:solidFill>
                          <a:effectLst/>
                          <a:latin typeface="Calibri" panose="020F0502020204030204" pitchFamily="34" charset="0"/>
                        </a:rPr>
                        <a:t>Jobos Bay Weather</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9/19/2017</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0.38</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29.8</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21.0</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6.6</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10709020"/>
                  </a:ext>
                </a:extLst>
              </a:tr>
              <a:tr h="329648">
                <a:tc>
                  <a:txBody>
                    <a:bodyPr/>
                    <a:lstStyle/>
                    <a:p>
                      <a:pPr algn="ctr" fontAlgn="ctr"/>
                      <a:r>
                        <a:rPr lang="en-US" sz="1000" b="1" i="0" u="none" strike="noStrike" dirty="0" err="1">
                          <a:solidFill>
                            <a:srgbClr val="247BA0"/>
                          </a:solidFill>
                          <a:effectLst/>
                          <a:latin typeface="Calibri" panose="020F0502020204030204" pitchFamily="34" charset="0"/>
                        </a:rPr>
                        <a:t>Jobos</a:t>
                      </a:r>
                      <a:r>
                        <a:rPr lang="en-US" sz="1000" b="1" i="0" u="none" strike="noStrike" dirty="0">
                          <a:solidFill>
                            <a:srgbClr val="247BA0"/>
                          </a:solidFill>
                          <a:effectLst/>
                          <a:latin typeface="Calibri" panose="020F0502020204030204" pitchFamily="34" charset="0"/>
                        </a:rPr>
                        <a:t> Bay Weather</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9/20/2017</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3.00</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29.3</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63.3</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33.9</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0518224"/>
                  </a:ext>
                </a:extLst>
              </a:tr>
              <a:tr h="329648">
                <a:tc>
                  <a:txBody>
                    <a:bodyPr/>
                    <a:lstStyle/>
                    <a:p>
                      <a:pPr algn="ctr" fontAlgn="ctr"/>
                      <a:r>
                        <a:rPr lang="en-US" sz="1000" b="0" i="0" u="none" strike="noStrike">
                          <a:solidFill>
                            <a:srgbClr val="247BA0"/>
                          </a:solidFill>
                          <a:effectLst/>
                          <a:latin typeface="Calibri" panose="020F0502020204030204" pitchFamily="34" charset="0"/>
                        </a:rPr>
                        <a:t>Jobos Bay Weather</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9/21/2017</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1.89</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29.7</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31.8</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20.5</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85057674"/>
                  </a:ext>
                </a:extLst>
              </a:tr>
              <a:tr h="329648">
                <a:tc>
                  <a:txBody>
                    <a:bodyPr/>
                    <a:lstStyle/>
                    <a:p>
                      <a:pPr algn="ctr" fontAlgn="ctr"/>
                      <a:r>
                        <a:rPr lang="en-US" sz="1000" b="0" i="0" u="none" strike="noStrike">
                          <a:solidFill>
                            <a:srgbClr val="247BA0"/>
                          </a:solidFill>
                          <a:effectLst/>
                          <a:latin typeface="Calibri" panose="020F0502020204030204" pitchFamily="34" charset="0"/>
                        </a:rPr>
                        <a:t>Jobos Bay Weather</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9/22/2017</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0.21</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29.8</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21.3</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15.0</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3079533"/>
                  </a:ext>
                </a:extLst>
              </a:tr>
              <a:tr h="329648">
                <a:tc>
                  <a:txBody>
                    <a:bodyPr/>
                    <a:lstStyle/>
                    <a:p>
                      <a:pPr algn="ctr" fontAlgn="ctr"/>
                      <a:r>
                        <a:rPr lang="en-US" sz="1000" b="0" i="0" u="none" strike="noStrike">
                          <a:solidFill>
                            <a:srgbClr val="247BA0"/>
                          </a:solidFill>
                          <a:effectLst/>
                          <a:latin typeface="Calibri" panose="020F0502020204030204" pitchFamily="34" charset="0"/>
                        </a:rPr>
                        <a:t>Jobos Bay Weather</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9/23/2017</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1.14</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29.8</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22.1</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10.1</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16113686"/>
                  </a:ext>
                </a:extLst>
              </a:tr>
            </a:tbl>
          </a:graphicData>
        </a:graphic>
      </p:graphicFrame>
      <p:sp>
        <p:nvSpPr>
          <p:cNvPr id="14" name="Rectangle 13">
            <a:extLst>
              <a:ext uri="{FF2B5EF4-FFF2-40B4-BE49-F238E27FC236}">
                <a16:creationId xmlns:a16="http://schemas.microsoft.com/office/drawing/2014/main" id="{0409ED97-F5D8-4A80-91B6-F6AEAF2C6CC8}"/>
              </a:ext>
            </a:extLst>
          </p:cNvPr>
          <p:cNvSpPr/>
          <p:nvPr/>
        </p:nvSpPr>
        <p:spPr>
          <a:xfrm>
            <a:off x="218174" y="8244601"/>
            <a:ext cx="5943552" cy="348018"/>
          </a:xfrm>
          <a:prstGeom prst="rect">
            <a:avLst/>
          </a:prstGeom>
          <a:noFill/>
          <a:ln w="28575">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5" name="TextBox 14">
            <a:extLst>
              <a:ext uri="{FF2B5EF4-FFF2-40B4-BE49-F238E27FC236}">
                <a16:creationId xmlns:a16="http://schemas.microsoft.com/office/drawing/2014/main" id="{9EBFB43A-119D-4E4F-B24B-117B0CA97E2E}"/>
              </a:ext>
            </a:extLst>
          </p:cNvPr>
          <p:cNvSpPr txBox="1"/>
          <p:nvPr/>
        </p:nvSpPr>
        <p:spPr>
          <a:xfrm>
            <a:off x="733484" y="2282910"/>
            <a:ext cx="1996468" cy="1340210"/>
          </a:xfrm>
          <a:prstGeom prst="rect">
            <a:avLst/>
          </a:prstGeom>
          <a:solidFill>
            <a:srgbClr val="01071D">
              <a:alpha val="49804"/>
            </a:srgbClr>
          </a:solidFill>
          <a:ln>
            <a:noFill/>
          </a:ln>
        </p:spPr>
        <p:txBody>
          <a:bodyPr wrap="square" rtlCol="0" anchor="ctr" anchorCtr="0">
            <a:noAutofit/>
          </a:bodyPr>
          <a:lstStyle/>
          <a:p>
            <a:r>
              <a:rPr lang="en-US" sz="1000" i="1" dirty="0">
                <a:solidFill>
                  <a:schemeClr val="bg1"/>
                </a:solidFill>
              </a:rPr>
              <a:t>Maria was a Category 4 on the Saffir–Simpson scale when it made landfall along the southeastern coast of Puerto Rico. Maria’s intensity reduced just below the threshold of category 4 and at the same time grew in size prior to reaching the island.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met_plot_ttl_1"/>
          <p:cNvSpPr>
            <a:spLocks noGrp="1"/>
          </p:cNvSpPr>
          <p:nvPr>
            <p:ph type="body" sz="quarter" idx="10" hasCustomPrompt="1"/>
          </p:nvPr>
        </p:nvSpPr>
        <p:spPr>
          <a:xfrm>
            <a:off x="0" y="0"/>
            <a:ext cx="4050792" cy="548640"/>
          </a:xfrm>
        </p:spPr>
        <p:txBody>
          <a:bodyPr/>
          <a:lstStyle/>
          <a:p>
            <a:r>
              <a:t>Rainfall</a:t>
            </a:r>
          </a:p>
        </p:txBody>
      </p:sp>
      <p:sp>
        <p:nvSpPr>
          <p:cNvPr id="3" name="txt_met_plot_caption_1"/>
          <p:cNvSpPr>
            <a:spLocks noGrp="1"/>
          </p:cNvSpPr>
          <p:nvPr>
            <p:ph type="body" sz="quarter" idx="12"/>
          </p:nvPr>
        </p:nvSpPr>
        <p:spPr>
          <a:xfrm>
            <a:off x="0" y="5836303"/>
            <a:ext cx="4050792" cy="457200"/>
          </a:xfrm>
        </p:spPr>
        <p:txBody>
          <a:bodyPr/>
          <a:lstStyle/>
          <a:p>
            <a:r>
              <a:rPr b="1" dirty="0">
                <a:solidFill>
                  <a:srgbClr val="247BA0"/>
                </a:solidFill>
              </a:rPr>
              <a:t>Rainfall measurements </a:t>
            </a:r>
            <a:r>
              <a:rPr dirty="0"/>
              <a:t>at the </a:t>
            </a:r>
            <a:r>
              <a:rPr dirty="0" err="1"/>
              <a:t>Jobos</a:t>
            </a:r>
            <a:r>
              <a:rPr dirty="0"/>
              <a:t> Bay weather station from Sept. 18 through Sept 24.</a:t>
            </a:r>
          </a:p>
        </p:txBody>
      </p:sp>
      <p:sp>
        <p:nvSpPr>
          <p:cNvPr id="4" name="txt_met_plot_ttl_2"/>
          <p:cNvSpPr>
            <a:spLocks noGrp="1"/>
          </p:cNvSpPr>
          <p:nvPr>
            <p:ph type="body" sz="quarter" idx="11" hasCustomPrompt="1"/>
          </p:nvPr>
        </p:nvSpPr>
        <p:spPr>
          <a:xfrm>
            <a:off x="0" y="6300888"/>
            <a:ext cx="4050792" cy="548640"/>
          </a:xfrm>
        </p:spPr>
        <p:txBody>
          <a:bodyPr/>
          <a:lstStyle/>
          <a:p>
            <a:r>
              <a:t>Wind Speed</a:t>
            </a:r>
          </a:p>
        </p:txBody>
      </p:sp>
      <p:sp>
        <p:nvSpPr>
          <p:cNvPr id="5" name="txt_met_plot_caption_2"/>
          <p:cNvSpPr>
            <a:spLocks noGrp="1"/>
          </p:cNvSpPr>
          <p:nvPr>
            <p:ph type="body" sz="quarter" idx="13"/>
          </p:nvPr>
        </p:nvSpPr>
        <p:spPr>
          <a:xfrm>
            <a:off x="0" y="9575481"/>
            <a:ext cx="4050792" cy="457200"/>
          </a:xfrm>
        </p:spPr>
        <p:txBody>
          <a:bodyPr/>
          <a:lstStyle/>
          <a:p>
            <a:r>
              <a:rPr b="1" dirty="0">
                <a:solidFill>
                  <a:srgbClr val="247BA0"/>
                </a:solidFill>
              </a:rPr>
              <a:t>Maximum Wind Speed </a:t>
            </a:r>
            <a:r>
              <a:rPr dirty="0"/>
              <a:t>readings at the </a:t>
            </a:r>
            <a:r>
              <a:rPr dirty="0" err="1"/>
              <a:t>Jobos</a:t>
            </a:r>
            <a:r>
              <a:rPr dirty="0"/>
              <a:t> Bay weather station from Sept. 18 through Sept. 28.</a:t>
            </a:r>
          </a:p>
        </p:txBody>
      </p:sp>
      <p:sp>
        <p:nvSpPr>
          <p:cNvPr id="6" name="txt_met_storm_desc"/>
          <p:cNvSpPr>
            <a:spLocks noGrp="1"/>
          </p:cNvSpPr>
          <p:nvPr>
            <p:ph type="body" sz="quarter" idx="16"/>
          </p:nvPr>
        </p:nvSpPr>
        <p:spPr>
          <a:xfrm>
            <a:off x="4021164" y="4957997"/>
            <a:ext cx="3749040" cy="5029200"/>
          </a:xfrm>
        </p:spPr>
        <p:txBody>
          <a:bodyPr/>
          <a:lstStyle/>
          <a:p>
            <a:endParaRPr lang="en-US" dirty="0"/>
          </a:p>
          <a:p>
            <a:r>
              <a:rPr dirty="0"/>
              <a:t>Impacts to Puerto Rico from Hurricane Maria resulted in property damage, street flooding, power outages, and mud slides. Heavy rains fell over Puerto Rico with 6.9 total inches of rainfall recorded at the </a:t>
            </a:r>
            <a:r>
              <a:rPr dirty="0" err="1"/>
              <a:t>Jobos</a:t>
            </a:r>
            <a:r>
              <a:rPr dirty="0"/>
              <a:t> Bay weather station. In areas along the northeastern and southeastern coasts of Puerto Rico, maximum inundation levels of 3 to 5 ft above ground level occurred. The USGS Storm Tide Sensor in </a:t>
            </a:r>
            <a:r>
              <a:rPr dirty="0" err="1"/>
              <a:t>Jobos</a:t>
            </a:r>
            <a:r>
              <a:rPr dirty="0"/>
              <a:t> Bay recorded a storm tide of 3.84 ft. The maximum wind speed recorded at </a:t>
            </a:r>
            <a:r>
              <a:rPr dirty="0" err="1"/>
              <a:t>Jobos</a:t>
            </a:r>
            <a:r>
              <a:rPr dirty="0"/>
              <a:t> Bay weather station was 63.3 mph. </a:t>
            </a:r>
            <a:endParaRPr lang="en-US" dirty="0"/>
          </a:p>
          <a:p>
            <a:r>
              <a:rPr dirty="0"/>
              <a:t>
Maria is the strongest hurricane to make landfall in Puerto Rico since a category 5 hurricane in 1928 (known as Segundo San Felipe). When Maria’s center crossed the southeast coast of Puerto Rico, the hurricane’s maximum winds were near 135 kt which is just below the threshold of category 5. Despite Maria’s designation as a category 4 hurricane as it crossed the island, winds of category 5 intensity were almost certainly felt at some elevated locations on the island.</a:t>
            </a:r>
          </a:p>
        </p:txBody>
      </p:sp>
      <p:pic>
        <p:nvPicPr>
          <p:cNvPr id="7" name="img_met_plot_1"/>
          <p:cNvPicPr>
            <a:picLocks noGrp="1"/>
          </p:cNvPicPr>
          <p:nvPr>
            <p:ph type="pic" sz="quarter" idx="18"/>
          </p:nvPr>
        </p:nvPicPr>
        <p:blipFill>
          <a:blip r:embed="rId2" cstate="print"/>
          <a:stretch>
            <a:fillRect/>
          </a:stretch>
        </p:blipFill>
        <p:spPr>
          <a:xfrm>
            <a:off x="276017" y="602753"/>
            <a:ext cx="3657600" cy="5212080"/>
          </a:xfrm>
          <a:prstGeom prst="rect">
            <a:avLst/>
          </a:prstGeom>
        </p:spPr>
      </p:pic>
      <p:pic>
        <p:nvPicPr>
          <p:cNvPr id="8" name="img_met_plot_2"/>
          <p:cNvPicPr>
            <a:picLocks noGrp="1"/>
          </p:cNvPicPr>
          <p:nvPr>
            <p:ph type="pic" sz="quarter" idx="19"/>
          </p:nvPr>
        </p:nvPicPr>
        <p:blipFill>
          <a:blip r:embed="rId3" cstate="print"/>
          <a:stretch>
            <a:fillRect/>
          </a:stretch>
        </p:blipFill>
        <p:spPr>
          <a:xfrm>
            <a:off x="274320" y="6991002"/>
            <a:ext cx="3657600" cy="2468880"/>
          </a:xfrm>
          <a:prstGeom prst="rect">
            <a:avLst/>
          </a:prstGeom>
        </p:spPr>
      </p:pic>
      <p:pic>
        <p:nvPicPr>
          <p:cNvPr id="9" name="img_storm_1"/>
          <p:cNvPicPr>
            <a:picLocks noGrp="1"/>
          </p:cNvPicPr>
          <p:nvPr>
            <p:ph type="pic" sz="quarter" idx="14"/>
          </p:nvPr>
        </p:nvPicPr>
        <p:blipFill>
          <a:blip r:embed="rId4" cstate="print"/>
          <a:stretch>
            <a:fillRect/>
          </a:stretch>
        </p:blipFill>
        <p:spPr>
          <a:xfrm>
            <a:off x="4032848" y="2411687"/>
            <a:ext cx="3749040" cy="2468880"/>
          </a:xfrm>
          <a:prstGeom prst="rect">
            <a:avLst/>
          </a:prstGeom>
        </p:spPr>
      </p:pic>
      <p:pic>
        <p:nvPicPr>
          <p:cNvPr id="10" name="img_storm_2"/>
          <p:cNvPicPr>
            <a:picLocks noGrp="1"/>
          </p:cNvPicPr>
          <p:nvPr>
            <p:ph type="pic" sz="quarter" idx="15"/>
          </p:nvPr>
        </p:nvPicPr>
        <p:blipFill>
          <a:blip r:embed="rId5" cstate="print"/>
          <a:stretch>
            <a:fillRect/>
          </a:stretch>
        </p:blipFill>
        <p:spPr>
          <a:xfrm>
            <a:off x="4021164" y="0"/>
            <a:ext cx="3749040" cy="2468880"/>
          </a:xfrm>
          <a:prstGeom prst="rect">
            <a:avLst/>
          </a:prstGeom>
        </p:spPr>
      </p:pic>
      <p:sp>
        <p:nvSpPr>
          <p:cNvPr id="11" name="txt_highlight_1"/>
          <p:cNvSpPr>
            <a:spLocks noGrp="1"/>
          </p:cNvSpPr>
          <p:nvPr>
            <p:ph type="body" sz="quarter" idx="17"/>
          </p:nvPr>
        </p:nvSpPr>
        <p:spPr>
          <a:xfrm>
            <a:off x="4022180" y="1738510"/>
            <a:ext cx="3749040" cy="731520"/>
          </a:xfrm>
        </p:spPr>
        <p:txBody>
          <a:bodyPr/>
          <a:lstStyle/>
          <a:p>
            <a:r>
              <a:rPr dirty="0"/>
              <a:t>Maria brought heavy rains and storm surge flooding to Puerto Rico.</a:t>
            </a:r>
          </a:p>
        </p:txBody>
      </p:sp>
      <p:pic>
        <p:nvPicPr>
          <p:cNvPr id="14" name="Picture 13" descr="A picture containing text, sign&#10;&#10;Description automatically generated">
            <a:extLst>
              <a:ext uri="{FF2B5EF4-FFF2-40B4-BE49-F238E27FC236}">
                <a16:creationId xmlns:a16="http://schemas.microsoft.com/office/drawing/2014/main" id="{2CAAB76F-187B-41DD-9BAA-FB88BD05C1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004" y="7649120"/>
            <a:ext cx="640081" cy="640081"/>
          </a:xfrm>
          <a:prstGeom prst="rect">
            <a:avLst/>
          </a:prstGeom>
        </p:spPr>
      </p:pic>
      <p:pic>
        <p:nvPicPr>
          <p:cNvPr id="16" name="Picture 15" descr="Icon&#10;&#10;Description automatically generated">
            <a:extLst>
              <a:ext uri="{FF2B5EF4-FFF2-40B4-BE49-F238E27FC236}">
                <a16:creationId xmlns:a16="http://schemas.microsoft.com/office/drawing/2014/main" id="{69D6AD11-8D6A-4A7A-849F-ACAF6BDBF8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0461" y="914399"/>
            <a:ext cx="640081" cy="640081"/>
          </a:xfrm>
          <a:prstGeom prst="rect">
            <a:avLst/>
          </a:prstGeom>
        </p:spPr>
      </p:pic>
      <p:sp>
        <p:nvSpPr>
          <p:cNvPr id="19" name="TextBox 18">
            <a:extLst>
              <a:ext uri="{FF2B5EF4-FFF2-40B4-BE49-F238E27FC236}">
                <a16:creationId xmlns:a16="http://schemas.microsoft.com/office/drawing/2014/main" id="{99433D5B-0C73-4AEB-85E5-765346DE8B97}"/>
              </a:ext>
            </a:extLst>
          </p:cNvPr>
          <p:cNvSpPr txBox="1"/>
          <p:nvPr/>
        </p:nvSpPr>
        <p:spPr>
          <a:xfrm>
            <a:off x="1940744" y="7484822"/>
            <a:ext cx="1506643" cy="553998"/>
          </a:xfrm>
          <a:prstGeom prst="rect">
            <a:avLst/>
          </a:prstGeom>
          <a:solidFill>
            <a:schemeClr val="bg1">
              <a:lumMod val="95000"/>
            </a:schemeClr>
          </a:solidFill>
        </p:spPr>
        <p:txBody>
          <a:bodyPr wrap="square" rtlCol="0">
            <a:spAutoFit/>
          </a:bodyPr>
          <a:lstStyle/>
          <a:p>
            <a:r>
              <a:rPr lang="en-US" sz="1000" b="1" dirty="0">
                <a:solidFill>
                  <a:srgbClr val="707070"/>
                </a:solidFill>
              </a:rPr>
              <a:t>Max wind speed recorded at the reserve was 63 mph on Sept. 20. </a:t>
            </a:r>
          </a:p>
        </p:txBody>
      </p:sp>
      <p:cxnSp>
        <p:nvCxnSpPr>
          <p:cNvPr id="20" name="Straight Arrow Connector 19">
            <a:extLst>
              <a:ext uri="{FF2B5EF4-FFF2-40B4-BE49-F238E27FC236}">
                <a16:creationId xmlns:a16="http://schemas.microsoft.com/office/drawing/2014/main" id="{32DD5EF5-C74C-4B6E-AE29-E9F4BDB032DC}"/>
              </a:ext>
            </a:extLst>
          </p:cNvPr>
          <p:cNvCxnSpPr>
            <a:cxnSpLocks/>
          </p:cNvCxnSpPr>
          <p:nvPr/>
        </p:nvCxnSpPr>
        <p:spPr>
          <a:xfrm flipH="1">
            <a:off x="1572165" y="7660221"/>
            <a:ext cx="365760" cy="0"/>
          </a:xfrm>
          <a:prstGeom prst="straightConnector1">
            <a:avLst/>
          </a:prstGeom>
          <a:ln w="12700">
            <a:solidFill>
              <a:srgbClr val="70707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8887A2F-3179-4945-82E1-C7D6C2215105}"/>
              </a:ext>
            </a:extLst>
          </p:cNvPr>
          <p:cNvSpPr txBox="1"/>
          <p:nvPr/>
        </p:nvSpPr>
        <p:spPr>
          <a:xfrm>
            <a:off x="1755045" y="1138927"/>
            <a:ext cx="1732909" cy="707886"/>
          </a:xfrm>
          <a:prstGeom prst="rect">
            <a:avLst/>
          </a:prstGeom>
          <a:solidFill>
            <a:schemeClr val="bg1">
              <a:lumMod val="95000"/>
            </a:schemeClr>
          </a:solidFill>
        </p:spPr>
        <p:txBody>
          <a:bodyPr wrap="square" rtlCol="0">
            <a:spAutoFit/>
          </a:bodyPr>
          <a:lstStyle/>
          <a:p>
            <a:r>
              <a:rPr lang="en-US" sz="1000" b="1" dirty="0">
                <a:solidFill>
                  <a:srgbClr val="707070"/>
                </a:solidFill>
              </a:rPr>
              <a:t>A total of 6.9 inches of rainfall fell in the reserve area over the course of a week.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wq_co_box"/>
          <p:cNvSpPr>
            <a:spLocks noGrp="1"/>
          </p:cNvSpPr>
          <p:nvPr>
            <p:ph type="body" sz="quarter" idx="12"/>
          </p:nvPr>
        </p:nvSpPr>
        <p:spPr>
          <a:xfrm>
            <a:off x="138654" y="692374"/>
            <a:ext cx="1417320" cy="2423160"/>
          </a:xfrm>
        </p:spPr>
        <p:txBody>
          <a:bodyPr/>
          <a:lstStyle/>
          <a:p>
            <a:r>
              <a:rPr lang="en-US" dirty="0"/>
              <a:t>At Station 20, a dramatic spike in turbidity occurred on Sept. 20. </a:t>
            </a:r>
            <a:br>
              <a:rPr lang="en-US" dirty="0"/>
            </a:br>
            <a:r>
              <a:rPr dirty="0"/>
              <a:t>Salinity levels gradually began dropping at the onset of Maria and experienced a rapid decline on Sept 21 after Maria had passed the island</a:t>
            </a:r>
            <a:r>
              <a:rPr lang="en-US" dirty="0"/>
              <a:t>.</a:t>
            </a:r>
            <a:endParaRPr dirty="0"/>
          </a:p>
        </p:txBody>
      </p:sp>
      <p:sp>
        <p:nvSpPr>
          <p:cNvPr id="3" name="txt_wq_data_notes"/>
          <p:cNvSpPr>
            <a:spLocks noGrp="1"/>
          </p:cNvSpPr>
          <p:nvPr>
            <p:ph type="body" sz="quarter" idx="13"/>
          </p:nvPr>
        </p:nvSpPr>
        <p:spPr>
          <a:xfrm>
            <a:off x="1639667" y="3158796"/>
            <a:ext cx="5486400" cy="228600"/>
          </a:xfrm>
        </p:spPr>
        <p:txBody>
          <a:bodyPr/>
          <a:lstStyle/>
          <a:p>
            <a:r>
              <a:t>Data reporting time periods for Hurricane Maria: 9/19/2017 - 9/23/2017</a:t>
            </a:r>
          </a:p>
        </p:txBody>
      </p:sp>
      <p:sp>
        <p:nvSpPr>
          <p:cNvPr id="4" name="txt_wq_plot_ttl_1"/>
          <p:cNvSpPr>
            <a:spLocks noGrp="1"/>
          </p:cNvSpPr>
          <p:nvPr>
            <p:ph type="body" sz="quarter" idx="11" hasCustomPrompt="1"/>
          </p:nvPr>
        </p:nvSpPr>
        <p:spPr>
          <a:xfrm>
            <a:off x="0" y="3533495"/>
            <a:ext cx="3840480" cy="548640"/>
          </a:xfrm>
        </p:spPr>
        <p:txBody>
          <a:bodyPr/>
          <a:lstStyle/>
          <a:p>
            <a:r>
              <a:t>Salinity</a:t>
            </a:r>
          </a:p>
        </p:txBody>
      </p:sp>
      <p:sp>
        <p:nvSpPr>
          <p:cNvPr id="5" name="txt_wq_plot_caption_1"/>
          <p:cNvSpPr>
            <a:spLocks noGrp="1"/>
          </p:cNvSpPr>
          <p:nvPr>
            <p:ph type="body" sz="quarter" idx="21"/>
          </p:nvPr>
        </p:nvSpPr>
        <p:spPr>
          <a:xfrm>
            <a:off x="0" y="6591697"/>
            <a:ext cx="3749040" cy="274320"/>
          </a:xfrm>
        </p:spPr>
        <p:txBody>
          <a:bodyPr/>
          <a:lstStyle/>
          <a:p>
            <a:r>
              <a:rPr b="1" dirty="0">
                <a:solidFill>
                  <a:srgbClr val="247BA0"/>
                </a:solidFill>
              </a:rPr>
              <a:t>Salinity levels </a:t>
            </a:r>
            <a:r>
              <a:rPr dirty="0"/>
              <a:t>from Sept. 18 to Sept. 28</a:t>
            </a:r>
            <a:r>
              <a:rPr lang="en-US" dirty="0"/>
              <a:t>.</a:t>
            </a:r>
            <a:endParaRPr dirty="0"/>
          </a:p>
        </p:txBody>
      </p:sp>
      <p:sp>
        <p:nvSpPr>
          <p:cNvPr id="6" name="txt_wq_plot_ttl_2"/>
          <p:cNvSpPr>
            <a:spLocks noGrp="1"/>
          </p:cNvSpPr>
          <p:nvPr>
            <p:ph type="body" sz="quarter" idx="14" hasCustomPrompt="1"/>
          </p:nvPr>
        </p:nvSpPr>
        <p:spPr>
          <a:xfrm>
            <a:off x="3900142" y="3533495"/>
            <a:ext cx="3840480" cy="548640"/>
          </a:xfrm>
        </p:spPr>
        <p:txBody>
          <a:bodyPr/>
          <a:lstStyle/>
          <a:p>
            <a:r>
              <a:t>Dissolved Oxygen</a:t>
            </a:r>
          </a:p>
        </p:txBody>
      </p:sp>
      <p:sp>
        <p:nvSpPr>
          <p:cNvPr id="7" name="txt_wq_plot_caption_2"/>
          <p:cNvSpPr>
            <a:spLocks noGrp="1"/>
          </p:cNvSpPr>
          <p:nvPr>
            <p:ph type="body" sz="quarter" idx="22"/>
          </p:nvPr>
        </p:nvSpPr>
        <p:spPr>
          <a:xfrm>
            <a:off x="3872079" y="6591572"/>
            <a:ext cx="3749040" cy="274320"/>
          </a:xfrm>
        </p:spPr>
        <p:txBody>
          <a:bodyPr/>
          <a:lstStyle/>
          <a:p>
            <a:r>
              <a:rPr b="1" dirty="0">
                <a:solidFill>
                  <a:srgbClr val="247BA0"/>
                </a:solidFill>
              </a:rPr>
              <a:t>Dissolved oxygen levels </a:t>
            </a:r>
            <a:r>
              <a:rPr dirty="0"/>
              <a:t>from Sept. 18 to Sept. 28</a:t>
            </a:r>
            <a:r>
              <a:rPr lang="en-US" dirty="0"/>
              <a:t>.</a:t>
            </a:r>
            <a:endParaRPr dirty="0"/>
          </a:p>
        </p:txBody>
      </p:sp>
      <p:sp>
        <p:nvSpPr>
          <p:cNvPr id="8" name="txt_wq_ecosystem"/>
          <p:cNvSpPr>
            <a:spLocks noGrp="1"/>
          </p:cNvSpPr>
          <p:nvPr>
            <p:ph type="body" sz="quarter" idx="24"/>
          </p:nvPr>
        </p:nvSpPr>
        <p:spPr>
          <a:xfrm>
            <a:off x="0" y="6906271"/>
            <a:ext cx="4076700" cy="3017520"/>
          </a:xfrm>
        </p:spPr>
        <p:txBody>
          <a:bodyPr/>
          <a:lstStyle/>
          <a:p>
            <a:r>
              <a:rPr dirty="0"/>
              <a:t>Salinity and Dissolved Oxygen levels that were recorded at the </a:t>
            </a:r>
            <a:r>
              <a:rPr dirty="0" err="1"/>
              <a:t>Jobos</a:t>
            </a:r>
            <a:r>
              <a:rPr dirty="0"/>
              <a:t> Bay NERR Station 20 show initial and post-storm impacts on water quality in this area. Salinity levels gradually dropped at the onset of the storm, and then quickly declined once Maria had passed the island.  Recovery was gradual as the area experienced extreme flooding. Dissolved oxygen levels were impacted as well, and the impacts could be seen earlier at the onset of the storm.  The regular diurnal cycle was compressed, and levels stayed in a lower range (&lt; 1 mg/L) during the flooding.  Dramatic changes in salinity and lower levels of oxygen can cause stress to some aquatic organisms depending on the  species and how long the levels deviate from what is normal.  Water quality stresses can impact survival and future populations.</a:t>
            </a:r>
          </a:p>
        </p:txBody>
      </p:sp>
      <p:sp>
        <p:nvSpPr>
          <p:cNvPr id="9" name="txt_highlight_2"/>
          <p:cNvSpPr>
            <a:spLocks noGrp="1"/>
          </p:cNvSpPr>
          <p:nvPr>
            <p:ph type="body" sz="quarter" idx="26"/>
          </p:nvPr>
        </p:nvSpPr>
        <p:spPr>
          <a:xfrm>
            <a:off x="4258282" y="9491380"/>
            <a:ext cx="3200400" cy="420624"/>
          </a:xfrm>
        </p:spPr>
        <p:txBody>
          <a:bodyPr/>
          <a:lstStyle/>
          <a:p>
            <a:r>
              <a:rPr dirty="0"/>
              <a:t>Every plant and animal species have habitat preferences and requirements. Understanding these habitats is </a:t>
            </a:r>
            <a:br>
              <a:rPr lang="en-US" dirty="0"/>
            </a:br>
            <a:r>
              <a:rPr dirty="0"/>
              <a:t>critical to understanding populations.</a:t>
            </a:r>
          </a:p>
        </p:txBody>
      </p:sp>
      <p:pic>
        <p:nvPicPr>
          <p:cNvPr id="10" name="img_wq_plot_1"/>
          <p:cNvPicPr>
            <a:picLocks noGrp="1"/>
          </p:cNvPicPr>
          <p:nvPr>
            <p:ph type="pic" sz="quarter" idx="19"/>
          </p:nvPr>
        </p:nvPicPr>
        <p:blipFill>
          <a:blip r:embed="rId2" cstate="print"/>
          <a:stretch>
            <a:fillRect/>
          </a:stretch>
        </p:blipFill>
        <p:spPr>
          <a:xfrm>
            <a:off x="91440" y="4097292"/>
            <a:ext cx="3657600" cy="2468880"/>
          </a:xfrm>
          <a:prstGeom prst="rect">
            <a:avLst/>
          </a:prstGeom>
        </p:spPr>
      </p:pic>
      <p:pic>
        <p:nvPicPr>
          <p:cNvPr id="11" name="img_wq_plot_2"/>
          <p:cNvPicPr>
            <a:picLocks noGrp="1"/>
          </p:cNvPicPr>
          <p:nvPr>
            <p:ph type="pic" sz="quarter" idx="25"/>
          </p:nvPr>
        </p:nvPicPr>
        <p:blipFill>
          <a:blip r:embed="rId3" cstate="print"/>
          <a:stretch>
            <a:fillRect/>
          </a:stretch>
        </p:blipFill>
        <p:spPr>
          <a:xfrm>
            <a:off x="3931920" y="4099627"/>
            <a:ext cx="3657600" cy="2468880"/>
          </a:xfrm>
          <a:prstGeom prst="rect">
            <a:avLst/>
          </a:prstGeom>
        </p:spPr>
      </p:pic>
      <p:pic>
        <p:nvPicPr>
          <p:cNvPr id="12" name="img_wq_ecosystem"/>
          <p:cNvPicPr>
            <a:picLocks noGrp="1"/>
          </p:cNvPicPr>
          <p:nvPr>
            <p:ph type="pic" sz="quarter" idx="23"/>
          </p:nvPr>
        </p:nvPicPr>
        <p:blipFill>
          <a:blip r:embed="rId4" cstate="print"/>
          <a:stretch>
            <a:fillRect/>
          </a:stretch>
        </p:blipFill>
        <p:spPr>
          <a:xfrm>
            <a:off x="4258282" y="7109283"/>
            <a:ext cx="3200400" cy="2377440"/>
          </a:xfrm>
          <a:prstGeom prst="rect">
            <a:avLst/>
          </a:prstGeom>
        </p:spPr>
      </p:pic>
      <p:graphicFrame>
        <p:nvGraphicFramePr>
          <p:cNvPr id="14" name="Table 32">
            <a:extLst>
              <a:ext uri="{FF2B5EF4-FFF2-40B4-BE49-F238E27FC236}">
                <a16:creationId xmlns:a16="http://schemas.microsoft.com/office/drawing/2014/main" id="{30C3305C-96AE-4067-A0A8-ED34AEE70054}"/>
              </a:ext>
            </a:extLst>
          </p:cNvPr>
          <p:cNvGraphicFramePr>
            <a:graphicFrameLocks noGrp="1"/>
          </p:cNvGraphicFramePr>
          <p:nvPr>
            <p:extLst>
              <p:ext uri="{D42A27DB-BD31-4B8C-83A1-F6EECF244321}">
                <p14:modId xmlns:p14="http://schemas.microsoft.com/office/powerpoint/2010/main" val="1694931909"/>
              </p:ext>
            </p:extLst>
          </p:nvPr>
        </p:nvGraphicFramePr>
        <p:xfrm>
          <a:off x="1630142" y="692374"/>
          <a:ext cx="6035040" cy="2474220"/>
        </p:xfrm>
        <a:graphic>
          <a:graphicData uri="http://schemas.openxmlformats.org/drawingml/2006/table">
            <a:tbl>
              <a:tblPr firstRow="1" bandRow="1">
                <a:tableStyleId>{5C22544A-7EE6-4342-B048-85BDC9FD1C3A}</a:tableStyleId>
              </a:tblPr>
              <a:tblGrid>
                <a:gridCol w="1195968">
                  <a:extLst>
                    <a:ext uri="{9D8B030D-6E8A-4147-A177-3AD203B41FA5}">
                      <a16:colId xmlns:a16="http://schemas.microsoft.com/office/drawing/2014/main" val="886900834"/>
                    </a:ext>
                  </a:extLst>
                </a:gridCol>
                <a:gridCol w="735980">
                  <a:extLst>
                    <a:ext uri="{9D8B030D-6E8A-4147-A177-3AD203B41FA5}">
                      <a16:colId xmlns:a16="http://schemas.microsoft.com/office/drawing/2014/main" val="2866511701"/>
                    </a:ext>
                  </a:extLst>
                </a:gridCol>
                <a:gridCol w="809579">
                  <a:extLst>
                    <a:ext uri="{9D8B030D-6E8A-4147-A177-3AD203B41FA5}">
                      <a16:colId xmlns:a16="http://schemas.microsoft.com/office/drawing/2014/main" val="1258199888"/>
                    </a:ext>
                  </a:extLst>
                </a:gridCol>
                <a:gridCol w="809579">
                  <a:extLst>
                    <a:ext uri="{9D8B030D-6E8A-4147-A177-3AD203B41FA5}">
                      <a16:colId xmlns:a16="http://schemas.microsoft.com/office/drawing/2014/main" val="4185574784"/>
                    </a:ext>
                  </a:extLst>
                </a:gridCol>
                <a:gridCol w="827978">
                  <a:extLst>
                    <a:ext uri="{9D8B030D-6E8A-4147-A177-3AD203B41FA5}">
                      <a16:colId xmlns:a16="http://schemas.microsoft.com/office/drawing/2014/main" val="3524960884"/>
                    </a:ext>
                  </a:extLst>
                </a:gridCol>
                <a:gridCol w="827978">
                  <a:extLst>
                    <a:ext uri="{9D8B030D-6E8A-4147-A177-3AD203B41FA5}">
                      <a16:colId xmlns:a16="http://schemas.microsoft.com/office/drawing/2014/main" val="1048151436"/>
                    </a:ext>
                  </a:extLst>
                </a:gridCol>
                <a:gridCol w="827978">
                  <a:extLst>
                    <a:ext uri="{9D8B030D-6E8A-4147-A177-3AD203B41FA5}">
                      <a16:colId xmlns:a16="http://schemas.microsoft.com/office/drawing/2014/main" val="2934377722"/>
                    </a:ext>
                  </a:extLst>
                </a:gridCol>
              </a:tblGrid>
              <a:tr h="649980">
                <a:tc>
                  <a:txBody>
                    <a:bodyPr/>
                    <a:lstStyle/>
                    <a:p>
                      <a:pPr algn="ctr" fontAlgn="ctr"/>
                      <a:r>
                        <a:rPr lang="en-US" sz="1000" b="1" i="0" u="none" strike="noStrike">
                          <a:solidFill>
                            <a:srgbClr val="FFFFFF"/>
                          </a:solidFill>
                          <a:effectLst/>
                          <a:latin typeface="Calibri" panose="020F0502020204030204" pitchFamily="34" charset="0"/>
                        </a:rPr>
                        <a:t>Station</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Date</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Turbidity</a:t>
                      </a:r>
                    </a:p>
                    <a:p>
                      <a:pPr algn="ctr"/>
                      <a:r>
                        <a:rPr lang="en-US" sz="900" b="0" i="1" dirty="0"/>
                        <a:t>Maximum</a:t>
                      </a:r>
                    </a:p>
                    <a:p>
                      <a:pPr algn="ctr"/>
                      <a:r>
                        <a:rPr lang="en-US" sz="900" b="0" i="1" dirty="0"/>
                        <a:t> (ft)</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Salinity</a:t>
                      </a:r>
                    </a:p>
                    <a:p>
                      <a:pPr algn="ctr"/>
                      <a:r>
                        <a:rPr lang="en-US" sz="900" b="0" i="1" dirty="0"/>
                        <a:t>Minimum </a:t>
                      </a:r>
                    </a:p>
                    <a:p>
                      <a:pPr algn="ctr"/>
                      <a:r>
                        <a:rPr lang="en-US" sz="900" b="0" i="1" dirty="0"/>
                        <a:t>(</a:t>
                      </a:r>
                      <a:r>
                        <a:rPr lang="en-US" sz="900" b="0" i="1" dirty="0" err="1"/>
                        <a:t>psu</a:t>
                      </a:r>
                      <a:r>
                        <a:rPr lang="en-US" sz="900" b="0" i="1" dirty="0"/>
                        <a:t>)</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Salinity</a:t>
                      </a:r>
                    </a:p>
                    <a:p>
                      <a:pPr algn="ctr"/>
                      <a:r>
                        <a:rPr lang="en-US" sz="900" b="0" i="1" dirty="0"/>
                        <a:t>Maximum </a:t>
                      </a:r>
                    </a:p>
                    <a:p>
                      <a:pPr algn="ctr"/>
                      <a:r>
                        <a:rPr lang="en-US" sz="900" b="0" i="1" dirty="0"/>
                        <a:t>(</a:t>
                      </a:r>
                      <a:r>
                        <a:rPr lang="en-US" sz="900" b="0" i="1" dirty="0" err="1"/>
                        <a:t>psu</a:t>
                      </a:r>
                      <a:r>
                        <a:rPr lang="en-US" sz="900" b="0" i="1" dirty="0"/>
                        <a:t>)</a:t>
                      </a:r>
                      <a:endParaRPr lang="en-US" sz="900" dirty="0"/>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Dissolved Oxygen</a:t>
                      </a:r>
                    </a:p>
                    <a:p>
                      <a:pPr algn="ctr"/>
                      <a:r>
                        <a:rPr lang="en-US" sz="900" b="0" i="1" dirty="0"/>
                        <a:t>Minimum</a:t>
                      </a:r>
                    </a:p>
                    <a:p>
                      <a:pPr algn="ctr"/>
                      <a:r>
                        <a:rPr lang="en-US" sz="900" b="0" i="1" dirty="0"/>
                        <a:t>(mg/L)</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Dissolved Oxygen</a:t>
                      </a:r>
                    </a:p>
                    <a:p>
                      <a:pPr algn="ctr"/>
                      <a:r>
                        <a:rPr lang="en-US" sz="800" b="0" i="1" dirty="0"/>
                        <a:t>Maximum</a:t>
                      </a:r>
                    </a:p>
                    <a:p>
                      <a:pPr algn="ctr"/>
                      <a:r>
                        <a:rPr lang="en-US" sz="800" b="0" i="1" dirty="0"/>
                        <a:t>(mg/L)</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extLst>
                  <a:ext uri="{0D108BD9-81ED-4DB2-BD59-A6C34878D82A}">
                    <a16:rowId xmlns:a16="http://schemas.microsoft.com/office/drawing/2014/main" val="3165179243"/>
                  </a:ext>
                </a:extLst>
              </a:tr>
              <a:tr h="354636">
                <a:tc>
                  <a:txBody>
                    <a:bodyPr/>
                    <a:lstStyle/>
                    <a:p>
                      <a:pPr algn="ctr" fontAlgn="ctr"/>
                      <a:r>
                        <a:rPr lang="en-US" sz="1000" b="0" i="0" u="none" strike="noStrike">
                          <a:solidFill>
                            <a:srgbClr val="247BA0"/>
                          </a:solidFill>
                          <a:effectLst/>
                          <a:latin typeface="Calibri" panose="020F0502020204030204" pitchFamily="34" charset="0"/>
                        </a:rPr>
                        <a:t>Station 20</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9/19/2017</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29</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34.2</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34.5</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5.0</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7.2</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10709020"/>
                  </a:ext>
                </a:extLst>
              </a:tr>
              <a:tr h="354636">
                <a:tc>
                  <a:txBody>
                    <a:bodyPr/>
                    <a:lstStyle/>
                    <a:p>
                      <a:pPr algn="ctr" fontAlgn="ctr"/>
                      <a:r>
                        <a:rPr lang="en-US" sz="1000" b="1" i="0" u="none" strike="noStrike">
                          <a:solidFill>
                            <a:srgbClr val="247BA0"/>
                          </a:solidFill>
                          <a:effectLst/>
                          <a:latin typeface="Calibri" panose="020F0502020204030204" pitchFamily="34" charset="0"/>
                        </a:rPr>
                        <a:t>Station 20</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9/20/2017</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725</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33.7</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34.3</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5.8</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6.2</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0518224"/>
                  </a:ext>
                </a:extLst>
              </a:tr>
              <a:tr h="354636">
                <a:tc>
                  <a:txBody>
                    <a:bodyPr/>
                    <a:lstStyle/>
                    <a:p>
                      <a:pPr algn="ctr" fontAlgn="ctr"/>
                      <a:r>
                        <a:rPr lang="en-US" sz="1000" b="0" i="0" u="none" strike="noStrike">
                          <a:solidFill>
                            <a:srgbClr val="247BA0"/>
                          </a:solidFill>
                          <a:effectLst/>
                          <a:latin typeface="Calibri" panose="020F0502020204030204" pitchFamily="34" charset="0"/>
                        </a:rPr>
                        <a:t>Station 20</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9/21/2017</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97</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32.2</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34.0</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6.0</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6.6</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85057674"/>
                  </a:ext>
                </a:extLst>
              </a:tr>
              <a:tr h="354636">
                <a:tc>
                  <a:txBody>
                    <a:bodyPr/>
                    <a:lstStyle/>
                    <a:p>
                      <a:pPr algn="ctr" fontAlgn="ctr"/>
                      <a:r>
                        <a:rPr lang="en-US" sz="1000" b="0" i="0" u="none" strike="noStrike">
                          <a:solidFill>
                            <a:srgbClr val="247BA0"/>
                          </a:solidFill>
                          <a:effectLst/>
                          <a:latin typeface="Calibri" panose="020F0502020204030204" pitchFamily="34" charset="0"/>
                        </a:rPr>
                        <a:t>Station 20</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9/22/2017</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14</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32.6</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33.6</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5.7</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6.9</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3079533"/>
                  </a:ext>
                </a:extLst>
              </a:tr>
              <a:tr h="354636">
                <a:tc>
                  <a:txBody>
                    <a:bodyPr/>
                    <a:lstStyle/>
                    <a:p>
                      <a:pPr algn="ctr" fontAlgn="ctr"/>
                      <a:r>
                        <a:rPr lang="en-US" sz="1000" b="0" i="0" u="none" strike="noStrike">
                          <a:solidFill>
                            <a:srgbClr val="247BA0"/>
                          </a:solidFill>
                          <a:effectLst/>
                          <a:latin typeface="Calibri" panose="020F0502020204030204" pitchFamily="34" charset="0"/>
                        </a:rPr>
                        <a:t>Station 20</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9/23/2017</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9</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31.3</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33.2</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5.6</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7.9</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16113686"/>
                  </a:ext>
                </a:extLst>
              </a:tr>
            </a:tbl>
          </a:graphicData>
        </a:graphic>
      </p:graphicFrame>
      <p:sp>
        <p:nvSpPr>
          <p:cNvPr id="15" name="Rectangle 14">
            <a:extLst>
              <a:ext uri="{FF2B5EF4-FFF2-40B4-BE49-F238E27FC236}">
                <a16:creationId xmlns:a16="http://schemas.microsoft.com/office/drawing/2014/main" id="{57C36507-5733-4884-8518-618F3A14D144}"/>
              </a:ext>
            </a:extLst>
          </p:cNvPr>
          <p:cNvSpPr/>
          <p:nvPr/>
        </p:nvSpPr>
        <p:spPr>
          <a:xfrm>
            <a:off x="1639668" y="1742645"/>
            <a:ext cx="6025514" cy="348018"/>
          </a:xfrm>
          <a:prstGeom prst="rect">
            <a:avLst/>
          </a:prstGeom>
          <a:noFill/>
          <a:ln w="28575">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D7A8F8-F20B-4C93-82D7-28C06DFFB141}"/>
              </a:ext>
            </a:extLst>
          </p:cNvPr>
          <p:cNvSpPr txBox="1"/>
          <p:nvPr/>
        </p:nvSpPr>
        <p:spPr>
          <a:xfrm>
            <a:off x="557785" y="5289620"/>
            <a:ext cx="1113115" cy="861774"/>
          </a:xfrm>
          <a:prstGeom prst="rect">
            <a:avLst/>
          </a:prstGeom>
          <a:noFill/>
        </p:spPr>
        <p:txBody>
          <a:bodyPr wrap="square" rtlCol="0">
            <a:spAutoFit/>
          </a:bodyPr>
          <a:lstStyle/>
          <a:p>
            <a:r>
              <a:rPr lang="en-US" sz="1000" b="1" dirty="0">
                <a:solidFill>
                  <a:srgbClr val="707070"/>
                </a:solidFill>
              </a:rPr>
              <a:t>A rapid drop in salinity occurred as flooding occurred after Maria</a:t>
            </a:r>
          </a:p>
        </p:txBody>
      </p:sp>
      <p:cxnSp>
        <p:nvCxnSpPr>
          <p:cNvPr id="20" name="Straight Arrow Connector 19">
            <a:extLst>
              <a:ext uri="{FF2B5EF4-FFF2-40B4-BE49-F238E27FC236}">
                <a16:creationId xmlns:a16="http://schemas.microsoft.com/office/drawing/2014/main" id="{80A70428-6A42-4771-A125-341DB70EF5D3}"/>
              </a:ext>
            </a:extLst>
          </p:cNvPr>
          <p:cNvCxnSpPr>
            <a:cxnSpLocks/>
          </p:cNvCxnSpPr>
          <p:nvPr/>
        </p:nvCxnSpPr>
        <p:spPr>
          <a:xfrm>
            <a:off x="1097001" y="5289620"/>
            <a:ext cx="365760" cy="0"/>
          </a:xfrm>
          <a:prstGeom prst="straightConnector1">
            <a:avLst/>
          </a:prstGeom>
          <a:ln w="12700">
            <a:solidFill>
              <a:srgbClr val="70707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F0BF377-A02F-4985-9E21-8DE5B4310476}"/>
              </a:ext>
            </a:extLst>
          </p:cNvPr>
          <p:cNvSpPr txBox="1"/>
          <p:nvPr/>
        </p:nvSpPr>
        <p:spPr>
          <a:xfrm>
            <a:off x="5091177" y="5600784"/>
            <a:ext cx="1477459" cy="553998"/>
          </a:xfrm>
          <a:prstGeom prst="rect">
            <a:avLst/>
          </a:prstGeom>
          <a:noFill/>
        </p:spPr>
        <p:txBody>
          <a:bodyPr wrap="square" rtlCol="0">
            <a:spAutoFit/>
          </a:bodyPr>
          <a:lstStyle/>
          <a:p>
            <a:r>
              <a:rPr lang="en-US" sz="1000" b="1" dirty="0">
                <a:solidFill>
                  <a:srgbClr val="707070"/>
                </a:solidFill>
              </a:rPr>
              <a:t>The regular diurnal cycles of dissolved oxygen were disturbed</a:t>
            </a:r>
          </a:p>
        </p:txBody>
      </p:sp>
      <p:cxnSp>
        <p:nvCxnSpPr>
          <p:cNvPr id="22" name="Curved Connector 34">
            <a:extLst>
              <a:ext uri="{FF2B5EF4-FFF2-40B4-BE49-F238E27FC236}">
                <a16:creationId xmlns:a16="http://schemas.microsoft.com/office/drawing/2014/main" id="{22DA480F-5D7F-4A84-8A77-ECBE8053C4A3}"/>
              </a:ext>
            </a:extLst>
          </p:cNvPr>
          <p:cNvCxnSpPr>
            <a:cxnSpLocks/>
          </p:cNvCxnSpPr>
          <p:nvPr/>
        </p:nvCxnSpPr>
        <p:spPr>
          <a:xfrm rot="10800000">
            <a:off x="4993382" y="5596127"/>
            <a:ext cx="144789" cy="263815"/>
          </a:xfrm>
          <a:prstGeom prst="curvedConnector2">
            <a:avLst/>
          </a:prstGeom>
          <a:ln w="12700">
            <a:solidFill>
              <a:srgbClr val="70707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contact"/>
          <p:cNvSpPr>
            <a:spLocks noGrp="1"/>
          </p:cNvSpPr>
          <p:nvPr>
            <p:ph type="body" sz="quarter" idx="16"/>
          </p:nvPr>
        </p:nvSpPr>
        <p:spPr>
          <a:xfrm>
            <a:off x="273091" y="5089638"/>
            <a:ext cx="3749040" cy="640080"/>
          </a:xfrm>
        </p:spPr>
        <p:txBody>
          <a:bodyPr/>
          <a:lstStyle/>
          <a:p>
            <a:r>
              <a:t>Angel Dieppa, Research and Monitoring Coordinator
e: adieppa.jbnerr@gmail.com
p: 787.999.2200</a:t>
            </a:r>
          </a:p>
        </p:txBody>
      </p:sp>
      <p:sp>
        <p:nvSpPr>
          <p:cNvPr id="3" name="txt_nerr_data"/>
          <p:cNvSpPr>
            <a:spLocks noGrp="1"/>
          </p:cNvSpPr>
          <p:nvPr>
            <p:ph type="body" sz="quarter" idx="22"/>
          </p:nvPr>
        </p:nvSpPr>
        <p:spPr>
          <a:xfrm>
            <a:off x="273050" y="6414641"/>
            <a:ext cx="3749040" cy="640080"/>
          </a:xfrm>
        </p:spPr>
        <p:txBody>
          <a:bodyPr/>
          <a:lstStyle/>
          <a:p>
            <a:r>
              <a:rPr dirty="0"/>
              <a:t>Visit </a:t>
            </a:r>
            <a:r>
              <a:rPr b="1" dirty="0">
                <a:solidFill>
                  <a:srgbClr val="AEBA41"/>
                </a:solidFill>
                <a:hlinkClick r:id="rId2"/>
              </a:rPr>
              <a:t>www.nerrsdata.org</a:t>
            </a:r>
            <a:r>
              <a:rPr dirty="0">
                <a:hlinkClick r:id="rId2"/>
              </a:rPr>
              <a:t> </a:t>
            </a:r>
            <a:r>
              <a:rPr dirty="0"/>
              <a:t>to view and download weather and water quality data from </a:t>
            </a:r>
            <a:r>
              <a:rPr dirty="0" err="1"/>
              <a:t>Jobos</a:t>
            </a:r>
            <a:r>
              <a:rPr dirty="0"/>
              <a:t> Bay NERR.</a:t>
            </a:r>
          </a:p>
        </p:txBody>
      </p:sp>
      <p:sp>
        <p:nvSpPr>
          <p:cNvPr id="4" name="txt_explore"/>
          <p:cNvSpPr>
            <a:spLocks noGrp="1"/>
          </p:cNvSpPr>
          <p:nvPr>
            <p:ph type="body" sz="quarter" idx="23"/>
          </p:nvPr>
        </p:nvSpPr>
        <p:spPr>
          <a:xfrm>
            <a:off x="273050" y="7684072"/>
            <a:ext cx="4399915" cy="914400"/>
          </a:xfrm>
        </p:spPr>
        <p:txBody>
          <a:bodyPr/>
          <a:lstStyle/>
          <a:p>
            <a:r>
              <a:rPr dirty="0"/>
              <a:t>Interested in learning more? Visit</a:t>
            </a:r>
            <a:r>
              <a:rPr b="1" dirty="0">
                <a:solidFill>
                  <a:srgbClr val="AEBA41"/>
                </a:solidFill>
              </a:rPr>
              <a:t> </a:t>
            </a:r>
            <a:r>
              <a:rPr b="1" dirty="0">
                <a:solidFill>
                  <a:srgbClr val="AEBA41"/>
                </a:solidFill>
                <a:hlinkClick r:id="rId3"/>
              </a:rPr>
              <a:t>https://www.drna.pr.gov/jbnerr</a:t>
            </a:r>
            <a:r>
              <a:rPr lang="en-US" b="1" dirty="0">
                <a:solidFill>
                  <a:srgbClr val="AEBA41"/>
                </a:solidFill>
                <a:hlinkClick r:id="rId3"/>
              </a:rPr>
              <a:t>/</a:t>
            </a:r>
            <a:r>
              <a:rPr dirty="0"/>
              <a:t>.
For video, news updates, online storm data and prediction visualization tools, check out our Storm Story Map at </a:t>
            </a:r>
            <a:br>
              <a:rPr lang="en-US" b="1" dirty="0">
                <a:solidFill>
                  <a:srgbClr val="AEBA41"/>
                </a:solidFill>
              </a:rPr>
            </a:br>
            <a:r>
              <a:rPr b="1" dirty="0">
                <a:solidFill>
                  <a:srgbClr val="AEBA41"/>
                </a:solidFill>
              </a:rPr>
              <a:t>www.storm storymap.url</a:t>
            </a:r>
            <a:r>
              <a:rPr dirty="0"/>
              <a:t>.</a:t>
            </a:r>
          </a:p>
        </p:txBody>
      </p:sp>
      <p:sp>
        <p:nvSpPr>
          <p:cNvPr id="5" name="txt_social_handle"/>
          <p:cNvSpPr>
            <a:spLocks noGrp="1"/>
          </p:cNvSpPr>
          <p:nvPr>
            <p:ph type="body" sz="quarter" idx="13"/>
          </p:nvPr>
        </p:nvSpPr>
        <p:spPr>
          <a:xfrm>
            <a:off x="5725154" y="9122680"/>
            <a:ext cx="1828800" cy="228600"/>
          </a:xfrm>
        </p:spPr>
        <p:txBody>
          <a:bodyPr/>
          <a:lstStyle/>
          <a:p>
            <a:r>
              <a:rPr dirty="0"/>
              <a:t>@drnapr</a:t>
            </a:r>
          </a:p>
        </p:txBody>
      </p:sp>
      <p:pic>
        <p:nvPicPr>
          <p:cNvPr id="6" name="img_nerr_1"/>
          <p:cNvPicPr>
            <a:picLocks noGrp="1"/>
          </p:cNvPicPr>
          <p:nvPr>
            <p:ph type="pic" sz="quarter" idx="19"/>
          </p:nvPr>
        </p:nvPicPr>
        <p:blipFill>
          <a:blip r:embed="rId4" cstate="print"/>
          <a:stretch>
            <a:fillRect/>
          </a:stretch>
        </p:blipFill>
        <p:spPr>
          <a:xfrm>
            <a:off x="4672965" y="0"/>
            <a:ext cx="3108960" cy="2194560"/>
          </a:xfrm>
          <a:prstGeom prst="rect">
            <a:avLst/>
          </a:prstGeom>
        </p:spPr>
      </p:pic>
      <p:pic>
        <p:nvPicPr>
          <p:cNvPr id="7" name="img_nerr_2"/>
          <p:cNvPicPr>
            <a:picLocks noGrp="1"/>
          </p:cNvPicPr>
          <p:nvPr>
            <p:ph type="pic" sz="quarter" idx="20"/>
          </p:nvPr>
        </p:nvPicPr>
        <p:blipFill>
          <a:blip r:embed="rId5" cstate="print"/>
          <a:stretch>
            <a:fillRect/>
          </a:stretch>
        </p:blipFill>
        <p:spPr>
          <a:xfrm>
            <a:off x="4675197" y="2188210"/>
            <a:ext cx="3108960" cy="2377440"/>
          </a:xfrm>
          <a:prstGeom prst="rect">
            <a:avLst/>
          </a:prstGeom>
        </p:spPr>
      </p:pic>
      <p:pic>
        <p:nvPicPr>
          <p:cNvPr id="8" name="img_nerr_3"/>
          <p:cNvPicPr>
            <a:picLocks noGrp="1"/>
          </p:cNvPicPr>
          <p:nvPr>
            <p:ph type="pic" sz="quarter" idx="24"/>
          </p:nvPr>
        </p:nvPicPr>
        <p:blipFill>
          <a:blip r:embed="rId6" cstate="print"/>
          <a:stretch>
            <a:fillRect/>
          </a:stretch>
        </p:blipFill>
        <p:spPr>
          <a:xfrm>
            <a:off x="4672965" y="4552950"/>
            <a:ext cx="3108960" cy="2286000"/>
          </a:xfrm>
          <a:prstGeom prst="rect">
            <a:avLst/>
          </a:prstGeom>
        </p:spPr>
      </p:pic>
      <p:pic>
        <p:nvPicPr>
          <p:cNvPr id="9" name="img_nerr_4"/>
          <p:cNvPicPr>
            <a:picLocks noGrp="1"/>
          </p:cNvPicPr>
          <p:nvPr>
            <p:ph type="pic" sz="quarter" idx="21"/>
          </p:nvPr>
        </p:nvPicPr>
        <p:blipFill>
          <a:blip r:embed="rId7" cstate="print"/>
          <a:stretch>
            <a:fillRect/>
          </a:stretch>
        </p:blipFill>
        <p:spPr>
          <a:xfrm>
            <a:off x="4672965" y="6788194"/>
            <a:ext cx="3108960" cy="1920240"/>
          </a:xfrm>
          <a:prstGeom prst="rect">
            <a:avLst/>
          </a:prstGeom>
        </p:spPr>
      </p:pic>
    </p:spTree>
  </p:cSld>
  <p:clrMapOvr>
    <a:masterClrMapping/>
  </p:clrMapOvr>
</p:sld>
</file>

<file path=ppt/theme/theme1.xml><?xml version="1.0" encoding="utf-8"?>
<a:theme xmlns:a="http://schemas.openxmlformats.org/drawingml/2006/main" name="Office Theme">
  <a:themeElements>
    <a:clrScheme name="NERR_Storm_Story">
      <a:dk1>
        <a:srgbClr val="404040"/>
      </a:dk1>
      <a:lt1>
        <a:srgbClr val="FFFFFF"/>
      </a:lt1>
      <a:dk2>
        <a:srgbClr val="247BA0"/>
      </a:dk2>
      <a:lt2>
        <a:srgbClr val="E7E6E6"/>
      </a:lt2>
      <a:accent1>
        <a:srgbClr val="247BA0"/>
      </a:accent1>
      <a:accent2>
        <a:srgbClr val="47A29B"/>
      </a:accent2>
      <a:accent3>
        <a:srgbClr val="AEBA41"/>
      </a:accent3>
      <a:accent4>
        <a:srgbClr val="C7E7E6"/>
      </a:accent4>
      <a:accent5>
        <a:srgbClr val="84CDED"/>
      </a:accent5>
      <a:accent6>
        <a:srgbClr val="404040"/>
      </a:accent6>
      <a:hlink>
        <a:srgbClr val="AEBA41"/>
      </a:hlink>
      <a:folHlink>
        <a:srgbClr val="AEBA4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2841</TotalTime>
  <Words>1447</Words>
  <Application>Microsoft Office PowerPoint</Application>
  <PresentationFormat>Custom</PresentationFormat>
  <Paragraphs>153</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Segoe UI</vt:lpstr>
      <vt:lpstr>Segoe UI Semibold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Flynn</dc:creator>
  <cp:lastModifiedBy>Amanda Flynn</cp:lastModifiedBy>
  <cp:revision>138</cp:revision>
  <dcterms:created xsi:type="dcterms:W3CDTF">2021-12-21T14:21:49Z</dcterms:created>
  <dcterms:modified xsi:type="dcterms:W3CDTF">2022-05-17T18:23:36Z</dcterms:modified>
</cp:coreProperties>
</file>